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59" r:id="rId6"/>
    <p:sldId id="363" r:id="rId7"/>
    <p:sldId id="358" r:id="rId8"/>
    <p:sldId id="365" r:id="rId9"/>
    <p:sldId id="357" r:id="rId10"/>
    <p:sldId id="364" r:id="rId11"/>
    <p:sldId id="362" r:id="rId12"/>
    <p:sldId id="361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D3A63C"/>
    <a:srgbClr val="15163A"/>
    <a:srgbClr val="F3D713"/>
    <a:srgbClr val="E7C620"/>
    <a:srgbClr val="E2BC23"/>
    <a:srgbClr val="E9EFFB"/>
    <a:srgbClr val="D1A33C"/>
    <a:srgbClr val="F2F2F2"/>
    <a:srgbClr val="F7C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FE806-C88F-4D8D-BBC9-5FEC54EB2A37}" v="10533" dt="2023-08-13T17:10:32.501"/>
    <p1510:client id="{A670502B-75E7-4572-939A-8184B0C5F441}" v="3857" dt="2023-08-13T14:55:33.616"/>
    <p1510:client id="{E0543FC4-8781-4DAF-8447-25E6AC7C9972}" v="2421" dt="2023-08-13T17:13:04.720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Sheet1!$E$2</c:f>
              <c:strCache>
                <c:ptCount val="1"/>
                <c:pt idx="0">
                  <c:v>percentage</c:v>
                </c:pt>
              </c:strCache>
            </c:strRef>
          </c:tx>
          <c:spPr>
            <a:ln w="381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A68406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>
                <a:glow>
                  <a:schemeClr val="accent1">
                    <a:alpha val="45000"/>
                  </a:schemeClr>
                </a:glow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D230-4E0D-B1A6-03E77519612D}"/>
              </c:ext>
            </c:extLst>
          </c:dPt>
          <c:dPt>
            <c:idx val="1"/>
            <c:bubble3D val="0"/>
            <c:spPr>
              <a:solidFill>
                <a:srgbClr val="EEB500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30-4E0D-B1A6-03E77519612D}"/>
              </c:ext>
            </c:extLst>
          </c:dPt>
          <c:dPt>
            <c:idx val="2"/>
            <c:bubble3D val="0"/>
            <c:spPr>
              <a:solidFill>
                <a:schemeClr val="accent4">
                  <a:shade val="76000"/>
                  <a:alpha val="70000"/>
                </a:scheme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30-4E0D-B1A6-03E77519612D}"/>
              </c:ext>
            </c:extLst>
          </c:dPt>
          <c:dPt>
            <c:idx val="3"/>
            <c:bubble3D val="0"/>
            <c:spPr>
              <a:solidFill>
                <a:schemeClr val="accent4">
                  <a:shade val="92000"/>
                  <a:alpha val="70000"/>
                </a:scheme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30-4E0D-B1A6-03E77519612D}"/>
              </c:ext>
            </c:extLst>
          </c:dPt>
          <c:dPt>
            <c:idx val="4"/>
            <c:bubble3D val="0"/>
            <c:spPr>
              <a:solidFill>
                <a:srgbClr val="FFB625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230-4E0D-B1A6-03E77519612D}"/>
              </c:ext>
            </c:extLst>
          </c:dPt>
          <c:dPt>
            <c:idx val="5"/>
            <c:bubble3D val="0"/>
            <c:spPr>
              <a:solidFill>
                <a:srgbClr val="D7B00B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230-4E0D-B1A6-03E77519612D}"/>
              </c:ext>
            </c:extLst>
          </c:dPt>
          <c:dPt>
            <c:idx val="6"/>
            <c:bubble3D val="0"/>
            <c:spPr>
              <a:solidFill>
                <a:srgbClr val="F79C37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230-4E0D-B1A6-03E77519612D}"/>
              </c:ext>
            </c:extLst>
          </c:dPt>
          <c:dPt>
            <c:idx val="7"/>
            <c:bubble3D val="0"/>
            <c:spPr>
              <a:solidFill>
                <a:srgbClr val="CC6600">
                  <a:alpha val="69804"/>
                </a:srgbClr>
              </a:solidFill>
              <a:ln w="381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230-4E0D-B1A6-03E77519612D}"/>
              </c:ext>
            </c:extLst>
          </c:dPt>
          <c:dLbls>
            <c:dLbl>
              <c:idx val="0"/>
              <c:layout>
                <c:manualLayout>
                  <c:x val="0.13732957633285026"/>
                  <c:y val="-5.664212060414602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apple-cinnamon</a:t>
                    </a:r>
                    <a:r>
                      <a:rPr lang="en-US" sz="700" baseline="0"/>
                      <a:t>
22%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shade val="45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shade val="45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230-4E0D-B1A6-03E77519612D}"/>
                </c:ext>
              </c:extLst>
            </c:dLbl>
            <c:dLbl>
              <c:idx val="1"/>
              <c:layout>
                <c:manualLayout>
                  <c:x val="0.14364946695081166"/>
                  <c:y val="-2.617892064641191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cherry</a:t>
                    </a:r>
                    <a:r>
                      <a:rPr lang="en-US" sz="700" baseline="0"/>
                      <a:t>
20%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shade val="61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shade val="61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D230-4E0D-B1A6-03E77519612D}"/>
                </c:ext>
              </c:extLst>
            </c:dLbl>
            <c:dLbl>
              <c:idx val="2"/>
              <c:layout>
                <c:manualLayout>
                  <c:x val="5.9566862993789681E-2"/>
                  <c:y val="0.1803236414184265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kokum</a:t>
                    </a:r>
                    <a:r>
                      <a:rPr lang="en-US" sz="700" baseline="0"/>
                      <a:t>
15%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shade val="7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shade val="7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D230-4E0D-B1A6-03E77519612D}"/>
                </c:ext>
              </c:extLst>
            </c:dLbl>
            <c:dLbl>
              <c:idx val="3"/>
              <c:layout>
                <c:manualLayout>
                  <c:x val="-4.640058182634639E-2"/>
                  <c:y val="0.18455439939634458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jamun</a:t>
                    </a:r>
                    <a:r>
                      <a:rPr lang="en-US" sz="700" baseline="0"/>
                      <a:t>
2%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shade val="92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shade val="92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D230-4E0D-B1A6-03E77519612D}"/>
                </c:ext>
              </c:extLst>
            </c:dLbl>
            <c:dLbl>
              <c:idx val="4"/>
              <c:layout>
                <c:manualLayout>
                  <c:x val="-9.926874975420856E-2"/>
                  <c:y val="0.1645103499798940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mango</a:t>
                    </a:r>
                    <a:r>
                      <a:rPr lang="en-US" sz="700" baseline="0"/>
                      <a:t>
4%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tint val="93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tint val="93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D230-4E0D-B1A6-03E77519612D}"/>
                </c:ext>
              </c:extLst>
            </c:dLbl>
            <c:dLbl>
              <c:idx val="5"/>
              <c:layout>
                <c:manualLayout>
                  <c:x val="-9.0460795586546447E-2"/>
                  <c:y val="0.1030636593675091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chilli</a:t>
                    </a:r>
                    <a:r>
                      <a:rPr lang="en-US" sz="700" baseline="0"/>
                      <a:t>
6%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tint val="77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tint val="77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D230-4E0D-B1A6-03E77519612D}"/>
                </c:ext>
              </c:extLst>
            </c:dLbl>
            <c:dLbl>
              <c:idx val="6"/>
              <c:layout>
                <c:manualLayout>
                  <c:x val="-9.7061433925444709E-2"/>
                  <c:y val="2.160285715646524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tea</a:t>
                    </a:r>
                    <a:r>
                      <a:rPr lang="en-US" sz="700" baseline="0"/>
                      <a:t>
13%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tint val="62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tint val="62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D230-4E0D-B1A6-03E77519612D}"/>
                </c:ext>
              </c:extLst>
            </c:dLbl>
            <c:dLbl>
              <c:idx val="7"/>
              <c:layout>
                <c:manualLayout>
                  <c:x val="-6.6139435626365067E-2"/>
                  <c:y val="-0.14885083006001856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0" i="0" u="none" strike="noStrike" kern="1200" baseline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700"/>
                      <a:t>coffee</a:t>
                    </a:r>
                    <a:r>
                      <a:rPr lang="en-US" sz="700" baseline="0"/>
                      <a:t>
18%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4">
                      <a:tint val="4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4">
                      <a:tint val="4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D230-4E0D-B1A6-03E77519612D}"/>
                </c:ext>
              </c:extLst>
            </c:dLbl>
            <c:spPr>
              <a:solidFill>
                <a:sysClr val="window" lastClr="FFFFFF">
                  <a:alpha val="90000"/>
                </a:sysClr>
              </a:solidFill>
              <a:ln w="12700" cap="flat" cmpd="sng" algn="ctr">
                <a:solidFill>
                  <a:srgbClr val="FFC000"/>
                </a:solidFill>
                <a:round/>
              </a:ln>
              <a:effectLst>
                <a:outerShdw blurRad="50800" dist="38100" dir="2700000" algn="tl" rotWithShape="0">
                  <a:srgbClr val="FFC000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Sheet1!$D$3:$D$10</c:f>
              <c:strCache>
                <c:ptCount val="8"/>
                <c:pt idx="0">
                  <c:v>apple-cinnamon</c:v>
                </c:pt>
                <c:pt idx="1">
                  <c:v>cherry</c:v>
                </c:pt>
                <c:pt idx="2">
                  <c:v>kokum</c:v>
                </c:pt>
                <c:pt idx="3">
                  <c:v>jamun</c:v>
                </c:pt>
                <c:pt idx="4">
                  <c:v>mango</c:v>
                </c:pt>
                <c:pt idx="5">
                  <c:v>chilli</c:v>
                </c:pt>
                <c:pt idx="6">
                  <c:v>tea</c:v>
                </c:pt>
                <c:pt idx="7">
                  <c:v>coffee</c:v>
                </c:pt>
              </c:strCache>
            </c:strRef>
          </c:cat>
          <c:val>
            <c:numRef>
              <c:f>Sheet1!$E$3:$E$10</c:f>
              <c:numCache>
                <c:formatCode>General</c:formatCode>
                <c:ptCount val="8"/>
                <c:pt idx="0">
                  <c:v>22</c:v>
                </c:pt>
                <c:pt idx="1">
                  <c:v>20</c:v>
                </c:pt>
                <c:pt idx="2">
                  <c:v>15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  <c:pt idx="6">
                  <c:v>13</c:v>
                </c:pt>
                <c:pt idx="7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230-4E0D-B1A6-03E77519612D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A9-4155-A821-0484270E50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A9-4155-A821-0484270E5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A9-4155-A821-0484270E50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6A9-4155-A821-0484270E50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6A9-4155-A821-0484270E506D}"/>
              </c:ext>
            </c:extLst>
          </c:dPt>
          <c:dLbls>
            <c:dLbl>
              <c:idx val="2"/>
              <c:layout>
                <c:manualLayout>
                  <c:x val="7.8913662054180475E-2"/>
                  <c:y val="0.1564169539370260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A9-4155-A821-0484270E506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A9-4155-A821-0484270E506D}"/>
                </c:ext>
              </c:extLst>
            </c:dLbl>
            <c:dLbl>
              <c:idx val="4"/>
              <c:layout>
                <c:manualLayout>
                  <c:x val="1.5019198741159869E-2"/>
                  <c:y val="0.1497242453081882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6A9-4155-A821-0484270E50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Sheet1!$D$23:$D$27</c:f>
              <c:strCache>
                <c:ptCount val="5"/>
                <c:pt idx="0">
                  <c:v>food &amp; drink specialist</c:v>
                </c:pt>
                <c:pt idx="1">
                  <c:v>on-trade</c:v>
                </c:pt>
                <c:pt idx="2">
                  <c:v>hypermarket &amp; supermarket</c:v>
                </c:pt>
                <c:pt idx="3">
                  <c:v>departmental stores</c:v>
                </c:pt>
                <c:pt idx="4">
                  <c:v>other</c:v>
                </c:pt>
              </c:strCache>
            </c:strRef>
          </c:cat>
          <c:val>
            <c:numRef>
              <c:f>Sheet1!$E$23:$E$27</c:f>
              <c:numCache>
                <c:formatCode>General</c:formatCode>
                <c:ptCount val="5"/>
                <c:pt idx="0">
                  <c:v>65.3</c:v>
                </c:pt>
                <c:pt idx="1">
                  <c:v>18.7</c:v>
                </c:pt>
                <c:pt idx="2">
                  <c:v>14.8</c:v>
                </c:pt>
                <c:pt idx="3">
                  <c:v>0</c:v>
                </c:pt>
                <c:pt idx="4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A9-4155-A821-0484270E50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193381919279504"/>
          <c:y val="8.600509825415914E-2"/>
          <c:w val="0.30836464838205818"/>
          <c:h val="0.82798913425380316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19050" cap="flat" cmpd="sng" algn="ctr">
      <a:solidFill>
        <a:schemeClr val="tx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Top</a:t>
            </a:r>
            <a:r>
              <a:rPr lang="en-US" b="1" baseline="0"/>
              <a:t> flavour preference by region</a:t>
            </a:r>
            <a:r>
              <a:rPr lang="en-US" b="1"/>
              <a:t> </a:t>
            </a:r>
          </a:p>
        </c:rich>
      </c:tx>
      <c:layout>
        <c:manualLayout>
          <c:xMode val="edge"/>
          <c:yMode val="edge"/>
          <c:x val="3.0516431924882512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PERCENTAGE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Sheet1!$A$2:$B$9</c:f>
              <c:multiLvlStrCache>
                <c:ptCount val="8"/>
                <c:lvl>
                  <c:pt idx="0">
                    <c:v>ginger </c:v>
                  </c:pt>
                  <c:pt idx="1">
                    <c:v>mango</c:v>
                  </c:pt>
                  <c:pt idx="2">
                    <c:v>Coffee</c:v>
                  </c:pt>
                  <c:pt idx="3">
                    <c:v>Kokum</c:v>
                  </c:pt>
                  <c:pt idx="4">
                    <c:v>Tea</c:v>
                  </c:pt>
                  <c:pt idx="5">
                    <c:v>chilli </c:v>
                  </c:pt>
                  <c:pt idx="6">
                    <c:v>Coffee</c:v>
                  </c:pt>
                  <c:pt idx="7">
                    <c:v>Toasted Coconut</c:v>
                  </c:pt>
                </c:lvl>
                <c:lvl>
                  <c:pt idx="0">
                    <c:v>North </c:v>
                  </c:pt>
                  <c:pt idx="1">
                    <c:v>North </c:v>
                  </c:pt>
                  <c:pt idx="2">
                    <c:v>West</c:v>
                  </c:pt>
                  <c:pt idx="3">
                    <c:v>West</c:v>
                  </c:pt>
                  <c:pt idx="4">
                    <c:v>East</c:v>
                  </c:pt>
                  <c:pt idx="5">
                    <c:v>East</c:v>
                  </c:pt>
                  <c:pt idx="6">
                    <c:v>South </c:v>
                  </c:pt>
                  <c:pt idx="7">
                    <c:v>South </c:v>
                  </c:pt>
                </c:lvl>
              </c:multiLvlStrCache>
            </c:multiLvl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12.5</c:v>
                </c:pt>
                <c:pt idx="1">
                  <c:v>14.3</c:v>
                </c:pt>
                <c:pt idx="2">
                  <c:v>14.2</c:v>
                </c:pt>
                <c:pt idx="3" formatCode="0.0">
                  <c:v>24.5</c:v>
                </c:pt>
                <c:pt idx="4">
                  <c:v>21.6</c:v>
                </c:pt>
                <c:pt idx="5">
                  <c:v>13.9</c:v>
                </c:pt>
                <c:pt idx="6">
                  <c:v>23.5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81-4BED-88A4-6C681C4F1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81322032"/>
        <c:axId val="1164729920"/>
      </c:barChart>
      <c:catAx>
        <c:axId val="78132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729920"/>
        <c:crosses val="autoZero"/>
        <c:auto val="1"/>
        <c:lblAlgn val="ctr"/>
        <c:lblOffset val="100"/>
        <c:noMultiLvlLbl val="0"/>
      </c:catAx>
      <c:valAx>
        <c:axId val="116472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322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rgbClr val="E2BC23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n-IN" sz="1200" b="0">
              <a:solidFill>
                <a:schemeClr val="bg1"/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>
        <a:solidFill>
          <a:srgbClr val="F3D713">
            <a:alpha val="78571"/>
          </a:srgbClr>
        </a:solidFill>
      </dgm:spPr>
      <dgm:t>
        <a:bodyPr/>
        <a:lstStyle/>
        <a:p>
          <a:pPr algn="l"/>
          <a:r>
            <a:rPr lang="en-IN">
              <a:solidFill>
                <a:schemeClr val="tx1"/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E604E3C4-F233-406A-BA3E-9FFADC9701F4}">
      <dgm:prSet/>
      <dgm:spPr/>
      <dgm:t>
        <a:bodyPr/>
        <a:lstStyle/>
        <a:p>
          <a:endParaRPr lang="en-IN"/>
        </a:p>
      </dgm:t>
    </dgm:pt>
    <dgm:pt modelId="{5A604114-08B4-4C56-8FD6-52638E847EE8}" type="sibTrans" cxnId="{E604E3C4-F233-406A-BA3E-9FFADC9701F4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8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9079713E-2FFD-4047-B708-73B15F42C2E0}" type="presOf" srcId="{4BA06883-3EC1-44F1-8DA0-4A8D3906C15E}" destId="{4109E786-07E0-4C8D-88A0-15EAC9F813E3}" srcOrd="0" destOrd="0" presId="urn:microsoft.com/office/officeart/2005/8/layout/hChevron3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E604E3C4-F233-406A-BA3E-9FFADC9701F4}" srcId="{016A5C58-6F10-475B-AD20-F20F8A6A3F62}" destId="{4BA06883-3EC1-44F1-8DA0-4A8D3906C15E}" srcOrd="7" destOrd="0" parTransId="{8A03BCEF-CFDD-41B5-BD32-5F52660B9F92}" sibTransId="{5A604114-08B4-4C56-8FD6-52638E847EE8}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0B2308CA-E359-490D-A975-905FE06F2418}" type="presParOf" srcId="{EC90D3A8-6A0E-469F-9237-35315AD1A0D1}" destId="{075135B9-E0A6-4138-8979-D30464809E14}" srcOrd="13" destOrd="0" presId="urn:microsoft.com/office/officeart/2005/8/layout/hChevron3"/>
    <dgm:cxn modelId="{DB73A36B-9E56-41FA-871E-26FBE4D8F430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3F6E30-2EBC-49A6-B9D7-251046C9F780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B2F3A68C-1C4F-4D40-9EBA-12594348022C}">
      <dgm:prSet phldrT="[Text]" custT="1"/>
      <dgm:spPr/>
      <dgm:t>
        <a:bodyPr/>
        <a:lstStyle/>
        <a:p>
          <a:endParaRPr lang="en-IN" sz="1200">
            <a:solidFill>
              <a:schemeClr val="tx1"/>
            </a:solidFill>
          </a:endParaRPr>
        </a:p>
        <a:p>
          <a:r>
            <a:rPr lang="en-IN" sz="1200">
              <a:solidFill>
                <a:schemeClr val="tx1"/>
              </a:solidFill>
            </a:rPr>
            <a:t>High</a:t>
          </a:r>
        </a:p>
        <a:p>
          <a:r>
            <a:rPr lang="en-IN" sz="1200" b="1">
              <a:solidFill>
                <a:schemeClr val="tx1"/>
              </a:solidFill>
            </a:rPr>
            <a:t> (3)</a:t>
          </a:r>
        </a:p>
      </dgm:t>
    </dgm:pt>
    <dgm:pt modelId="{739F39C2-A15B-44AC-AB4C-7F21B530D89D}" type="parTrans" cxnId="{0ED8838F-93D9-43C6-BA7F-F869448DCA75}">
      <dgm:prSet/>
      <dgm:spPr/>
      <dgm:t>
        <a:bodyPr/>
        <a:lstStyle/>
        <a:p>
          <a:endParaRPr lang="en-IN"/>
        </a:p>
      </dgm:t>
    </dgm:pt>
    <dgm:pt modelId="{549C7EB5-A787-4853-ADBF-4D6B9DA688CE}" type="sibTrans" cxnId="{0ED8838F-93D9-43C6-BA7F-F869448DCA75}">
      <dgm:prSet/>
      <dgm:spPr/>
      <dgm:t>
        <a:bodyPr/>
        <a:lstStyle/>
        <a:p>
          <a:endParaRPr lang="en-IN"/>
        </a:p>
      </dgm:t>
    </dgm:pt>
    <dgm:pt modelId="{9F6424D1-5462-4842-84E7-662C187ACF16}">
      <dgm:prSet phldrT="[Text]" custT="1"/>
      <dgm:spPr/>
      <dgm:t>
        <a:bodyPr/>
        <a:lstStyle/>
        <a:p>
          <a:r>
            <a:rPr lang="en-IN" sz="1400"/>
            <a:t>4.8-28 L Upper mid</a:t>
          </a:r>
        </a:p>
        <a:p>
          <a:r>
            <a:rPr lang="en-IN" sz="1400" b="1"/>
            <a:t>( 23%)</a:t>
          </a:r>
        </a:p>
      </dgm:t>
    </dgm:pt>
    <dgm:pt modelId="{F4F68C2F-9367-4C35-B5C8-47C205B6CB76}" type="parTrans" cxnId="{672C8F45-88EA-414C-B415-AA06580330F3}">
      <dgm:prSet/>
      <dgm:spPr/>
      <dgm:t>
        <a:bodyPr/>
        <a:lstStyle/>
        <a:p>
          <a:endParaRPr lang="en-IN"/>
        </a:p>
      </dgm:t>
    </dgm:pt>
    <dgm:pt modelId="{28F48496-64CD-4CED-8046-2CCEA5A970BF}" type="sibTrans" cxnId="{672C8F45-88EA-414C-B415-AA06580330F3}">
      <dgm:prSet/>
      <dgm:spPr/>
      <dgm:t>
        <a:bodyPr/>
        <a:lstStyle/>
        <a:p>
          <a:endParaRPr lang="en-IN"/>
        </a:p>
      </dgm:t>
    </dgm:pt>
    <dgm:pt modelId="{E0DA2053-4644-4F02-9B92-BF8455667736}">
      <dgm:prSet phldrT="[Text]" custT="1"/>
      <dgm:spPr/>
      <dgm:t>
        <a:bodyPr/>
        <a:lstStyle/>
        <a:p>
          <a:r>
            <a:rPr lang="en-IN" sz="1400"/>
            <a:t>&lt;2.4L</a:t>
          </a:r>
          <a:r>
            <a:rPr lang="en-IN" sz="1400" b="1"/>
            <a:t>(45%)</a:t>
          </a:r>
        </a:p>
      </dgm:t>
    </dgm:pt>
    <dgm:pt modelId="{72E98593-4201-4AF0-9C92-C4E89D97EA12}" type="parTrans" cxnId="{93C459BE-70F2-422B-9DAE-E59895EC94BE}">
      <dgm:prSet/>
      <dgm:spPr/>
      <dgm:t>
        <a:bodyPr/>
        <a:lstStyle/>
        <a:p>
          <a:endParaRPr lang="en-IN"/>
        </a:p>
      </dgm:t>
    </dgm:pt>
    <dgm:pt modelId="{B83AF5EC-9214-44E9-AFD2-B0627ED5E495}" type="sibTrans" cxnId="{93C459BE-70F2-422B-9DAE-E59895EC94BE}">
      <dgm:prSet/>
      <dgm:spPr/>
      <dgm:t>
        <a:bodyPr/>
        <a:lstStyle/>
        <a:p>
          <a:endParaRPr lang="en-IN"/>
        </a:p>
      </dgm:t>
    </dgm:pt>
    <dgm:pt modelId="{84AF2551-535C-4B41-86A8-2FC5EF8BADF6}">
      <dgm:prSet phldrT="[Text]" custT="1"/>
      <dgm:spPr/>
      <dgm:t>
        <a:bodyPr/>
        <a:lstStyle/>
        <a:p>
          <a:r>
            <a:rPr lang="en-IN" sz="1400"/>
            <a:t>2.4-4.8L(Lower mid) </a:t>
          </a:r>
          <a:r>
            <a:rPr lang="en-IN" sz="1400" b="1"/>
            <a:t>(29%)</a:t>
          </a:r>
        </a:p>
      </dgm:t>
    </dgm:pt>
    <dgm:pt modelId="{9372EEB3-79AE-4182-8AA9-2A4142171276}" type="parTrans" cxnId="{5B188A4F-F014-4C49-A259-FB661BB2F7B1}">
      <dgm:prSet/>
      <dgm:spPr/>
      <dgm:t>
        <a:bodyPr/>
        <a:lstStyle/>
        <a:p>
          <a:endParaRPr lang="en-IN"/>
        </a:p>
      </dgm:t>
    </dgm:pt>
    <dgm:pt modelId="{FC02B1A3-F129-43AF-9D4D-9334D0955BB2}" type="sibTrans" cxnId="{5B188A4F-F014-4C49-A259-FB661BB2F7B1}">
      <dgm:prSet/>
      <dgm:spPr/>
      <dgm:t>
        <a:bodyPr/>
        <a:lstStyle/>
        <a:p>
          <a:endParaRPr lang="en-IN"/>
        </a:p>
      </dgm:t>
    </dgm:pt>
    <dgm:pt modelId="{E35A36B6-0FA9-4E83-86B0-09D7C47D2797}" type="pres">
      <dgm:prSet presAssocID="{953F6E30-2EBC-49A6-B9D7-251046C9F780}" presName="Name0" presStyleCnt="0">
        <dgm:presLayoutVars>
          <dgm:dir/>
          <dgm:animLvl val="lvl"/>
          <dgm:resizeHandles val="exact"/>
        </dgm:presLayoutVars>
      </dgm:prSet>
      <dgm:spPr/>
    </dgm:pt>
    <dgm:pt modelId="{36F5D30D-E14D-4564-AE3F-73AF19DD47E7}" type="pres">
      <dgm:prSet presAssocID="{B2F3A68C-1C4F-4D40-9EBA-12594348022C}" presName="Name8" presStyleCnt="0"/>
      <dgm:spPr/>
    </dgm:pt>
    <dgm:pt modelId="{CA48CA38-FEE4-451E-B815-7127AEA29DEE}" type="pres">
      <dgm:prSet presAssocID="{B2F3A68C-1C4F-4D40-9EBA-12594348022C}" presName="level" presStyleLbl="node1" presStyleIdx="0" presStyleCnt="4" custLinFactNeighborY="1889">
        <dgm:presLayoutVars>
          <dgm:chMax val="1"/>
          <dgm:bulletEnabled val="1"/>
        </dgm:presLayoutVars>
      </dgm:prSet>
      <dgm:spPr/>
    </dgm:pt>
    <dgm:pt modelId="{B32A6F66-71FD-4CC6-9325-2099A210D3F9}" type="pres">
      <dgm:prSet presAssocID="{B2F3A68C-1C4F-4D40-9EBA-12594348022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796243-0B5A-4D84-AEF0-FBA715C53343}" type="pres">
      <dgm:prSet presAssocID="{9F6424D1-5462-4842-84E7-662C187ACF16}" presName="Name8" presStyleCnt="0"/>
      <dgm:spPr/>
    </dgm:pt>
    <dgm:pt modelId="{298B9630-CC96-4F58-9503-38BD1CA931C3}" type="pres">
      <dgm:prSet presAssocID="{9F6424D1-5462-4842-84E7-662C187ACF16}" presName="level" presStyleLbl="node1" presStyleIdx="1" presStyleCnt="4">
        <dgm:presLayoutVars>
          <dgm:chMax val="1"/>
          <dgm:bulletEnabled val="1"/>
        </dgm:presLayoutVars>
      </dgm:prSet>
      <dgm:spPr/>
    </dgm:pt>
    <dgm:pt modelId="{A11FD7D5-76A3-482E-8357-F6E393183FC8}" type="pres">
      <dgm:prSet presAssocID="{9F6424D1-5462-4842-84E7-662C187ACF1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03FAFD3-2EB0-40D3-B122-562B6549A942}" type="pres">
      <dgm:prSet presAssocID="{84AF2551-535C-4B41-86A8-2FC5EF8BADF6}" presName="Name8" presStyleCnt="0"/>
      <dgm:spPr/>
    </dgm:pt>
    <dgm:pt modelId="{19AAD203-F851-4B97-82A5-9608844379BF}" type="pres">
      <dgm:prSet presAssocID="{84AF2551-535C-4B41-86A8-2FC5EF8BADF6}" presName="level" presStyleLbl="node1" presStyleIdx="2" presStyleCnt="4" custAng="0">
        <dgm:presLayoutVars>
          <dgm:chMax val="1"/>
          <dgm:bulletEnabled val="1"/>
        </dgm:presLayoutVars>
      </dgm:prSet>
      <dgm:spPr/>
    </dgm:pt>
    <dgm:pt modelId="{1C5D77BA-9773-4DA2-9328-81D632909DAC}" type="pres">
      <dgm:prSet presAssocID="{84AF2551-535C-4B41-86A8-2FC5EF8BAD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927635E-E84A-4E6F-8E61-7C35399676A9}" type="pres">
      <dgm:prSet presAssocID="{E0DA2053-4644-4F02-9B92-BF8455667736}" presName="Name8" presStyleCnt="0"/>
      <dgm:spPr/>
    </dgm:pt>
    <dgm:pt modelId="{76DE2153-076E-44FD-AC2B-574AE746DFA0}" type="pres">
      <dgm:prSet presAssocID="{E0DA2053-4644-4F02-9B92-BF8455667736}" presName="level" presStyleLbl="node1" presStyleIdx="3" presStyleCnt="4">
        <dgm:presLayoutVars>
          <dgm:chMax val="1"/>
          <dgm:bulletEnabled val="1"/>
        </dgm:presLayoutVars>
      </dgm:prSet>
      <dgm:spPr/>
    </dgm:pt>
    <dgm:pt modelId="{4AAC991F-3278-41C3-ADBD-B6E4C933C45D}" type="pres">
      <dgm:prSet presAssocID="{E0DA2053-4644-4F02-9B92-BF845566773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E58370D-4C95-4645-9F35-6F209F8FE06F}" type="presOf" srcId="{9F6424D1-5462-4842-84E7-662C187ACF16}" destId="{298B9630-CC96-4F58-9503-38BD1CA931C3}" srcOrd="0" destOrd="0" presId="urn:microsoft.com/office/officeart/2005/8/layout/pyramid1"/>
    <dgm:cxn modelId="{C6008816-7B7D-4901-AFDE-C34971687F98}" type="presOf" srcId="{9F6424D1-5462-4842-84E7-662C187ACF16}" destId="{A11FD7D5-76A3-482E-8357-F6E393183FC8}" srcOrd="1" destOrd="0" presId="urn:microsoft.com/office/officeart/2005/8/layout/pyramid1"/>
    <dgm:cxn modelId="{78FBB629-E0A7-4B39-8287-BE937DBA1479}" type="presOf" srcId="{E0DA2053-4644-4F02-9B92-BF8455667736}" destId="{4AAC991F-3278-41C3-ADBD-B6E4C933C45D}" srcOrd="1" destOrd="0" presId="urn:microsoft.com/office/officeart/2005/8/layout/pyramid1"/>
    <dgm:cxn modelId="{A466BC44-AC35-46E0-BD01-39F5BE6F1C68}" type="presOf" srcId="{84AF2551-535C-4B41-86A8-2FC5EF8BADF6}" destId="{1C5D77BA-9773-4DA2-9328-81D632909DAC}" srcOrd="1" destOrd="0" presId="urn:microsoft.com/office/officeart/2005/8/layout/pyramid1"/>
    <dgm:cxn modelId="{672C8F45-88EA-414C-B415-AA06580330F3}" srcId="{953F6E30-2EBC-49A6-B9D7-251046C9F780}" destId="{9F6424D1-5462-4842-84E7-662C187ACF16}" srcOrd="1" destOrd="0" parTransId="{F4F68C2F-9367-4C35-B5C8-47C205B6CB76}" sibTransId="{28F48496-64CD-4CED-8046-2CCEA5A970BF}"/>
    <dgm:cxn modelId="{39683F48-6A12-4327-817A-2FCF75D4AC4C}" type="presOf" srcId="{E0DA2053-4644-4F02-9B92-BF8455667736}" destId="{76DE2153-076E-44FD-AC2B-574AE746DFA0}" srcOrd="0" destOrd="0" presId="urn:microsoft.com/office/officeart/2005/8/layout/pyramid1"/>
    <dgm:cxn modelId="{46BE834B-EA61-44C9-A9BA-9FE7BC61ABDE}" type="presOf" srcId="{953F6E30-2EBC-49A6-B9D7-251046C9F780}" destId="{E35A36B6-0FA9-4E83-86B0-09D7C47D2797}" srcOrd="0" destOrd="0" presId="urn:microsoft.com/office/officeart/2005/8/layout/pyramid1"/>
    <dgm:cxn modelId="{A4EA424E-FE30-4D12-B910-97085852C5F5}" type="presOf" srcId="{B2F3A68C-1C4F-4D40-9EBA-12594348022C}" destId="{CA48CA38-FEE4-451E-B815-7127AEA29DEE}" srcOrd="0" destOrd="0" presId="urn:microsoft.com/office/officeart/2005/8/layout/pyramid1"/>
    <dgm:cxn modelId="{5B188A4F-F014-4C49-A259-FB661BB2F7B1}" srcId="{953F6E30-2EBC-49A6-B9D7-251046C9F780}" destId="{84AF2551-535C-4B41-86A8-2FC5EF8BADF6}" srcOrd="2" destOrd="0" parTransId="{9372EEB3-79AE-4182-8AA9-2A4142171276}" sibTransId="{FC02B1A3-F129-43AF-9D4D-9334D0955BB2}"/>
    <dgm:cxn modelId="{066E3E74-D757-4582-945D-8E7BB13142F5}" type="presOf" srcId="{B2F3A68C-1C4F-4D40-9EBA-12594348022C}" destId="{B32A6F66-71FD-4CC6-9325-2099A210D3F9}" srcOrd="1" destOrd="0" presId="urn:microsoft.com/office/officeart/2005/8/layout/pyramid1"/>
    <dgm:cxn modelId="{0ED8838F-93D9-43C6-BA7F-F869448DCA75}" srcId="{953F6E30-2EBC-49A6-B9D7-251046C9F780}" destId="{B2F3A68C-1C4F-4D40-9EBA-12594348022C}" srcOrd="0" destOrd="0" parTransId="{739F39C2-A15B-44AC-AB4C-7F21B530D89D}" sibTransId="{549C7EB5-A787-4853-ADBF-4D6B9DA688CE}"/>
    <dgm:cxn modelId="{ACCA33AD-FEE6-4572-B62D-DFF9375D06EE}" type="presOf" srcId="{84AF2551-535C-4B41-86A8-2FC5EF8BADF6}" destId="{19AAD203-F851-4B97-82A5-9608844379BF}" srcOrd="0" destOrd="0" presId="urn:microsoft.com/office/officeart/2005/8/layout/pyramid1"/>
    <dgm:cxn modelId="{93C459BE-70F2-422B-9DAE-E59895EC94BE}" srcId="{953F6E30-2EBC-49A6-B9D7-251046C9F780}" destId="{E0DA2053-4644-4F02-9B92-BF8455667736}" srcOrd="3" destOrd="0" parTransId="{72E98593-4201-4AF0-9C92-C4E89D97EA12}" sibTransId="{B83AF5EC-9214-44E9-AFD2-B0627ED5E495}"/>
    <dgm:cxn modelId="{44A37574-0191-4679-A2B9-326D7854CE0E}" type="presParOf" srcId="{E35A36B6-0FA9-4E83-86B0-09D7C47D2797}" destId="{36F5D30D-E14D-4564-AE3F-73AF19DD47E7}" srcOrd="0" destOrd="0" presId="urn:microsoft.com/office/officeart/2005/8/layout/pyramid1"/>
    <dgm:cxn modelId="{007353BC-2997-4C6F-AF12-272F977F30AD}" type="presParOf" srcId="{36F5D30D-E14D-4564-AE3F-73AF19DD47E7}" destId="{CA48CA38-FEE4-451E-B815-7127AEA29DEE}" srcOrd="0" destOrd="0" presId="urn:microsoft.com/office/officeart/2005/8/layout/pyramid1"/>
    <dgm:cxn modelId="{DA2EAD73-3C68-4836-8D89-1B01ED593806}" type="presParOf" srcId="{36F5D30D-E14D-4564-AE3F-73AF19DD47E7}" destId="{B32A6F66-71FD-4CC6-9325-2099A210D3F9}" srcOrd="1" destOrd="0" presId="urn:microsoft.com/office/officeart/2005/8/layout/pyramid1"/>
    <dgm:cxn modelId="{D248636C-B375-47BF-A20C-5BDADD0E6E6A}" type="presParOf" srcId="{E35A36B6-0FA9-4E83-86B0-09D7C47D2797}" destId="{D5796243-0B5A-4D84-AEF0-FBA715C53343}" srcOrd="1" destOrd="0" presId="urn:microsoft.com/office/officeart/2005/8/layout/pyramid1"/>
    <dgm:cxn modelId="{9878444C-4F16-4A77-91B8-CA561BC6F54B}" type="presParOf" srcId="{D5796243-0B5A-4D84-AEF0-FBA715C53343}" destId="{298B9630-CC96-4F58-9503-38BD1CA931C3}" srcOrd="0" destOrd="0" presId="urn:microsoft.com/office/officeart/2005/8/layout/pyramid1"/>
    <dgm:cxn modelId="{CC3C143B-ED84-4A7B-8545-CF6335BE2C70}" type="presParOf" srcId="{D5796243-0B5A-4D84-AEF0-FBA715C53343}" destId="{A11FD7D5-76A3-482E-8357-F6E393183FC8}" srcOrd="1" destOrd="0" presId="urn:microsoft.com/office/officeart/2005/8/layout/pyramid1"/>
    <dgm:cxn modelId="{66D19FF0-F156-4ABB-BA6E-3E8BB244404F}" type="presParOf" srcId="{E35A36B6-0FA9-4E83-86B0-09D7C47D2797}" destId="{203FAFD3-2EB0-40D3-B122-562B6549A942}" srcOrd="2" destOrd="0" presId="urn:microsoft.com/office/officeart/2005/8/layout/pyramid1"/>
    <dgm:cxn modelId="{1FB62FE2-9F0E-4C54-B05B-3B91ABBDC1DD}" type="presParOf" srcId="{203FAFD3-2EB0-40D3-B122-562B6549A942}" destId="{19AAD203-F851-4B97-82A5-9608844379BF}" srcOrd="0" destOrd="0" presId="urn:microsoft.com/office/officeart/2005/8/layout/pyramid1"/>
    <dgm:cxn modelId="{9707DDFF-42FA-4D78-9E90-04B888DBF714}" type="presParOf" srcId="{203FAFD3-2EB0-40D3-B122-562B6549A942}" destId="{1C5D77BA-9773-4DA2-9328-81D632909DAC}" srcOrd="1" destOrd="0" presId="urn:microsoft.com/office/officeart/2005/8/layout/pyramid1"/>
    <dgm:cxn modelId="{272ABC9D-AA97-424B-8D83-E189265439CE}" type="presParOf" srcId="{E35A36B6-0FA9-4E83-86B0-09D7C47D2797}" destId="{0927635E-E84A-4E6F-8E61-7C35399676A9}" srcOrd="3" destOrd="0" presId="urn:microsoft.com/office/officeart/2005/8/layout/pyramid1"/>
    <dgm:cxn modelId="{380B6B71-71FF-424E-8627-77881E94F5EA}" type="presParOf" srcId="{0927635E-E84A-4E6F-8E61-7C35399676A9}" destId="{76DE2153-076E-44FD-AC2B-574AE746DFA0}" srcOrd="0" destOrd="0" presId="urn:microsoft.com/office/officeart/2005/8/layout/pyramid1"/>
    <dgm:cxn modelId="{284E9879-EA40-4DFF-B7B1-F0259C6A6B5B}" type="presParOf" srcId="{0927635E-E84A-4E6F-8E61-7C35399676A9}" destId="{4AAC991F-3278-41C3-ADBD-B6E4C933C45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2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>
        <a:solidFill>
          <a:srgbClr val="010101">
            <a:alpha val="84286"/>
          </a:srgbClr>
        </a:solidFill>
      </dgm:spPr>
      <dgm:t>
        <a:bodyPr/>
        <a:lstStyle/>
        <a:p>
          <a:pPr algn="ctr"/>
          <a:r>
            <a:rPr lang="en-IN" sz="1200" b="1">
              <a:solidFill>
                <a:schemeClr val="bg1"/>
              </a:solidFill>
            </a:rPr>
            <a:t>ABI </a:t>
          </a:r>
          <a:r>
            <a:rPr lang="en-IN" sz="1100" b="1">
              <a:solidFill>
                <a:schemeClr val="bg1"/>
              </a:solidFill>
            </a:rPr>
            <a:t>In </a:t>
          </a:r>
          <a:r>
            <a:rPr lang="en-IN" sz="1200" b="1">
              <a:solidFill>
                <a:schemeClr val="bg1"/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 custLinFactNeighborY="-29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2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>
        <a:solidFill>
          <a:schemeClr val="tx1">
            <a:alpha val="78571"/>
          </a:schemeClr>
        </a:solidFill>
      </dgm:spPr>
      <dgm:t>
        <a:bodyPr/>
        <a:lstStyle/>
        <a:p>
          <a:pPr algn="l"/>
          <a:r>
            <a:rPr lang="en-IN" b="1">
              <a:solidFill>
                <a:schemeClr val="bg1"/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2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>
        <a:solidFill>
          <a:schemeClr val="tx1">
            <a:alpha val="72857"/>
          </a:schemeClr>
        </a:solidFill>
      </dgm:spPr>
      <dgm:t>
        <a:bodyPr/>
        <a:lstStyle/>
        <a:p>
          <a:pPr algn="l"/>
          <a:r>
            <a:rPr lang="en-IN" sz="1050" b="1">
              <a:solidFill>
                <a:schemeClr val="bg1"/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2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>
        <a:solidFill>
          <a:schemeClr val="tx1">
            <a:alpha val="67143"/>
          </a:schemeClr>
        </a:solidFill>
      </dgm:spPr>
      <dgm:t>
        <a:bodyPr/>
        <a:lstStyle/>
        <a:p>
          <a:r>
            <a:rPr lang="en-IN" b="1">
              <a:solidFill>
                <a:schemeClr val="bg1"/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>
        <a:solidFill>
          <a:schemeClr val="tx1">
            <a:alpha val="61429"/>
          </a:schemeClr>
        </a:solidFill>
      </dgm:spPr>
      <dgm:t>
        <a:bodyPr/>
        <a:lstStyle/>
        <a:p>
          <a:r>
            <a:rPr lang="en-IN" b="1">
              <a:solidFill>
                <a:schemeClr val="bg1"/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12433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>
        <a:solidFill>
          <a:schemeClr val="tx1">
            <a:alpha val="55714"/>
          </a:schemeClr>
        </a:solidFill>
      </dgm:spPr>
      <dgm:t>
        <a:bodyPr/>
        <a:lstStyle/>
        <a:p>
          <a:r>
            <a:rPr lang="en-IN" b="1">
              <a:solidFill>
                <a:schemeClr val="bg1"/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>
            <a:solidFill>
              <a:schemeClr val="accent5">
                <a:lumMod val="75000"/>
              </a:schemeClr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6A5C58-6F10-475B-AD20-F20F8A6A3F62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BDDE903C-B0D3-41A4-A87C-AD5F93F85454}">
      <dgm:prSet phldrT="[Text]" custT="1"/>
      <dgm:spPr/>
      <dgm:t>
        <a:bodyPr/>
        <a:lstStyle/>
        <a:p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>
              <a:solidFill>
                <a:schemeClr val="accent5">
                  <a:lumMod val="75000"/>
                </a:schemeClr>
              </a:solidFill>
            </a:rPr>
            <a:t> </a:t>
          </a:r>
        </a:p>
      </dgm:t>
    </dgm:pt>
    <dgm:pt modelId="{33A3A7AC-3D1B-4568-9B85-4A696F516EA5}" type="parTrans" cxnId="{3046E599-A7A9-4BEE-8F91-B0EE665633C2}">
      <dgm:prSet/>
      <dgm:spPr/>
      <dgm:t>
        <a:bodyPr/>
        <a:lstStyle/>
        <a:p>
          <a:endParaRPr lang="en-IN"/>
        </a:p>
      </dgm:t>
    </dgm:pt>
    <dgm:pt modelId="{2C4F2221-9372-48F1-9363-74F911A90690}" type="sibTrans" cxnId="{3046E599-A7A9-4BEE-8F91-B0EE665633C2}">
      <dgm:prSet/>
      <dgm:spPr/>
      <dgm:t>
        <a:bodyPr/>
        <a:lstStyle/>
        <a:p>
          <a:endParaRPr lang="en-IN"/>
        </a:p>
      </dgm:t>
    </dgm:pt>
    <dgm:pt modelId="{5CD19421-3BF8-4BAA-BC94-C651140DB1CE}">
      <dgm:prSet phldrT="[Text]" custT="1"/>
      <dgm:spPr/>
      <dgm:t>
        <a:bodyPr/>
        <a:lstStyle/>
        <a:p>
          <a:pPr algn="ctr"/>
          <a:r>
            <a:rPr lang="en-IN" sz="1200" b="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>
              <a:solidFill>
                <a:schemeClr val="accent5">
                  <a:lumMod val="75000"/>
                </a:schemeClr>
              </a:solidFill>
            </a:rPr>
            <a:t>NE</a:t>
          </a:r>
        </a:p>
      </dgm:t>
    </dgm:pt>
    <dgm:pt modelId="{1ED880C6-5DD5-4474-83E0-93DD8D9FFA63}" type="parTrans" cxnId="{B63865E1-2D7C-4D52-9BF1-40BB4C0D744E}">
      <dgm:prSet/>
      <dgm:spPr/>
      <dgm:t>
        <a:bodyPr/>
        <a:lstStyle/>
        <a:p>
          <a:endParaRPr lang="en-IN"/>
        </a:p>
      </dgm:t>
    </dgm:pt>
    <dgm:pt modelId="{A73698A2-6489-4E7F-9E3B-AA019EF7D72F}" type="sibTrans" cxnId="{B63865E1-2D7C-4D52-9BF1-40BB4C0D744E}">
      <dgm:prSet/>
      <dgm:spPr/>
      <dgm:t>
        <a:bodyPr/>
        <a:lstStyle/>
        <a:p>
          <a:endParaRPr lang="en-IN"/>
        </a:p>
      </dgm:t>
    </dgm:pt>
    <dgm:pt modelId="{ABD25DA2-7FA7-4724-A504-89E4BF11CADF}">
      <dgm:prSet phldrT="[Text]"/>
      <dgm:spPr/>
      <dgm:t>
        <a:bodyPr/>
        <a:lstStyle/>
        <a:p>
          <a:pPr algn="l"/>
          <a:r>
            <a:rPr lang="en-IN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gm:t>
    </dgm:pt>
    <dgm:pt modelId="{A91EA40C-C480-47D7-9BC6-7FABC4BB598E}" type="parTrans" cxnId="{A78B4772-BF32-451C-86FF-1EE4BEA41C85}">
      <dgm:prSet/>
      <dgm:spPr/>
      <dgm:t>
        <a:bodyPr/>
        <a:lstStyle/>
        <a:p>
          <a:endParaRPr lang="en-IN"/>
        </a:p>
      </dgm:t>
    </dgm:pt>
    <dgm:pt modelId="{321C28C8-8E17-477E-A7DD-586E2DE77383}" type="sibTrans" cxnId="{A78B4772-BF32-451C-86FF-1EE4BEA41C85}">
      <dgm:prSet/>
      <dgm:spPr/>
      <dgm:t>
        <a:bodyPr/>
        <a:lstStyle/>
        <a:p>
          <a:endParaRPr lang="en-IN"/>
        </a:p>
      </dgm:t>
    </dgm:pt>
    <dgm:pt modelId="{E66FB40C-946E-4DCB-915F-6697C3C8FF34}">
      <dgm:prSet phldrT="[Text]" custT="1"/>
      <dgm:spPr/>
      <dgm:t>
        <a:bodyPr/>
        <a:lstStyle/>
        <a:p>
          <a:pPr algn="l"/>
          <a:r>
            <a:rPr lang="en-IN" sz="105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gm:t>
    </dgm:pt>
    <dgm:pt modelId="{4DB35684-870D-467A-9396-A57F8E6F4249}" type="parTrans" cxnId="{0E93FA1D-E703-434E-BBEA-BE46C14392AE}">
      <dgm:prSet/>
      <dgm:spPr/>
      <dgm:t>
        <a:bodyPr/>
        <a:lstStyle/>
        <a:p>
          <a:endParaRPr lang="en-IN"/>
        </a:p>
      </dgm:t>
    </dgm:pt>
    <dgm:pt modelId="{5A6D3F57-0368-43F5-BE3D-95AB59469597}" type="sibTrans" cxnId="{0E93FA1D-E703-434E-BBEA-BE46C14392AE}">
      <dgm:prSet/>
      <dgm:spPr/>
      <dgm:t>
        <a:bodyPr/>
        <a:lstStyle/>
        <a:p>
          <a:endParaRPr lang="en-IN"/>
        </a:p>
      </dgm:t>
    </dgm:pt>
    <dgm:pt modelId="{4FAD3F94-C053-427D-AFC5-C97919B6599A}">
      <dgm:prSet phldrT="[Text]"/>
      <dgm:spPr/>
      <dgm:t>
        <a:bodyPr/>
        <a:lstStyle/>
        <a:p>
          <a:r>
            <a:rPr lang="en-IN" b="0">
              <a:solidFill>
                <a:schemeClr val="accent5">
                  <a:lumMod val="75000"/>
                </a:schemeClr>
              </a:solidFill>
            </a:rPr>
            <a:t>ESG analysis</a:t>
          </a:r>
        </a:p>
      </dgm:t>
    </dgm:pt>
    <dgm:pt modelId="{56A4E656-2A52-4162-AB60-A2104CB8A6BC}" type="parTrans" cxnId="{34B7EBB2-4AED-459D-AA77-DF7CE66FA8C2}">
      <dgm:prSet/>
      <dgm:spPr/>
      <dgm:t>
        <a:bodyPr/>
        <a:lstStyle/>
        <a:p>
          <a:endParaRPr lang="en-IN"/>
        </a:p>
      </dgm:t>
    </dgm:pt>
    <dgm:pt modelId="{E801593A-5256-41D3-AEED-B93EFECA0175}" type="sibTrans" cxnId="{34B7EBB2-4AED-459D-AA77-DF7CE66FA8C2}">
      <dgm:prSet/>
      <dgm:spPr/>
      <dgm:t>
        <a:bodyPr/>
        <a:lstStyle/>
        <a:p>
          <a:endParaRPr lang="en-IN"/>
        </a:p>
      </dgm:t>
    </dgm:pt>
    <dgm:pt modelId="{87BDEA1D-635E-4ABC-8E3A-0B3D74138DD5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Where we play?</a:t>
          </a:r>
        </a:p>
      </dgm:t>
    </dgm:pt>
    <dgm:pt modelId="{CF4EA680-C79C-49B4-8F4E-3BA1C5CC6388}" type="parTrans" cxnId="{2D3F6FDF-FA60-4856-8071-C623D75ABF5B}">
      <dgm:prSet/>
      <dgm:spPr/>
      <dgm:t>
        <a:bodyPr/>
        <a:lstStyle/>
        <a:p>
          <a:endParaRPr lang="en-IN"/>
        </a:p>
      </dgm:t>
    </dgm:pt>
    <dgm:pt modelId="{6CD717ED-2194-4412-9C4E-646D516950EB}" type="sibTrans" cxnId="{2D3F6FDF-FA60-4856-8071-C623D75ABF5B}">
      <dgm:prSet/>
      <dgm:spPr/>
      <dgm:t>
        <a:bodyPr/>
        <a:lstStyle/>
        <a:p>
          <a:endParaRPr lang="en-IN"/>
        </a:p>
      </dgm:t>
    </dgm:pt>
    <dgm:pt modelId="{788D83F9-12F3-435F-9AC6-CADDCF0D9496}">
      <dgm:prSet phldrT="[Text]"/>
      <dgm:spPr/>
      <dgm:t>
        <a:bodyPr/>
        <a:lstStyle/>
        <a:p>
          <a:r>
            <a:rPr lang="en-IN">
              <a:solidFill>
                <a:schemeClr val="accent5">
                  <a:lumMod val="75000"/>
                </a:schemeClr>
              </a:solidFill>
            </a:rPr>
            <a:t>Financials</a:t>
          </a:r>
        </a:p>
      </dgm:t>
    </dgm:pt>
    <dgm:pt modelId="{EE1B5DBC-5FE9-4DFF-B69C-291BDBC58863}" type="parTrans" cxnId="{51CC0CAE-B2F6-49EF-8872-7E2C3AD965A9}">
      <dgm:prSet/>
      <dgm:spPr/>
      <dgm:t>
        <a:bodyPr/>
        <a:lstStyle/>
        <a:p>
          <a:endParaRPr lang="en-IN"/>
        </a:p>
      </dgm:t>
    </dgm:pt>
    <dgm:pt modelId="{E591EBE1-D62A-47C6-93E4-B3DF6BD92EF7}" type="sibTrans" cxnId="{51CC0CAE-B2F6-49EF-8872-7E2C3AD965A9}">
      <dgm:prSet/>
      <dgm:spPr/>
      <dgm:t>
        <a:bodyPr/>
        <a:lstStyle/>
        <a:p>
          <a:endParaRPr lang="en-IN"/>
        </a:p>
      </dgm:t>
    </dgm:pt>
    <dgm:pt modelId="{4BA06883-3EC1-44F1-8DA0-4A8D3906C15E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IN" b="1">
              <a:solidFill>
                <a:schemeClr val="bg1"/>
              </a:solidFill>
            </a:rPr>
            <a:t>What</a:t>
          </a:r>
          <a:r>
            <a:rPr lang="en-IN" b="1" baseline="0">
              <a:solidFill>
                <a:schemeClr val="bg1"/>
              </a:solidFill>
            </a:rPr>
            <a:t> next?</a:t>
          </a:r>
          <a:endParaRPr lang="en-IN" b="1">
            <a:solidFill>
              <a:schemeClr val="bg1"/>
            </a:solidFill>
          </a:endParaRPr>
        </a:p>
      </dgm:t>
    </dgm:pt>
    <dgm:pt modelId="{8A03BCEF-CFDD-41B5-BD32-5F52660B9F92}" type="parTrans" cxnId="{70F3749D-96A7-4E24-A53D-106782BDCD4A}">
      <dgm:prSet/>
      <dgm:spPr/>
      <dgm:t>
        <a:bodyPr/>
        <a:lstStyle/>
        <a:p>
          <a:endParaRPr lang="en-IN"/>
        </a:p>
      </dgm:t>
    </dgm:pt>
    <dgm:pt modelId="{5A604114-08B4-4C56-8FD6-52638E847EE8}" type="sibTrans" cxnId="{70F3749D-96A7-4E24-A53D-106782BDCD4A}">
      <dgm:prSet/>
      <dgm:spPr/>
      <dgm:t>
        <a:bodyPr/>
        <a:lstStyle/>
        <a:p>
          <a:endParaRPr lang="en-IN"/>
        </a:p>
      </dgm:t>
    </dgm:pt>
    <dgm:pt modelId="{EC90D3A8-6A0E-469F-9237-35315AD1A0D1}" type="pres">
      <dgm:prSet presAssocID="{016A5C58-6F10-475B-AD20-F20F8A6A3F62}" presName="Name0" presStyleCnt="0">
        <dgm:presLayoutVars>
          <dgm:dir/>
          <dgm:resizeHandles val="exact"/>
        </dgm:presLayoutVars>
      </dgm:prSet>
      <dgm:spPr/>
    </dgm:pt>
    <dgm:pt modelId="{8CB61470-A8BE-45AF-B568-030F78BD9C71}" type="pres">
      <dgm:prSet presAssocID="{BDDE903C-B0D3-41A4-A87C-AD5F93F85454}" presName="parTxOnly" presStyleLbl="node1" presStyleIdx="0" presStyleCnt="8" custLinFactNeighborX="-425" custLinFactNeighborY="-64414">
        <dgm:presLayoutVars>
          <dgm:bulletEnabled val="1"/>
        </dgm:presLayoutVars>
      </dgm:prSet>
      <dgm:spPr/>
    </dgm:pt>
    <dgm:pt modelId="{A5C2DB88-C06F-4A1F-A102-C29FFAFE029B}" type="pres">
      <dgm:prSet presAssocID="{2C4F2221-9372-48F1-9363-74F911A90690}" presName="parSpace" presStyleCnt="0"/>
      <dgm:spPr/>
    </dgm:pt>
    <dgm:pt modelId="{87AFEA20-F8EC-44D9-AFC9-9CEEB1C8F633}" type="pres">
      <dgm:prSet presAssocID="{5CD19421-3BF8-4BAA-BC94-C651140DB1CE}" presName="parTxOnly" presStyleLbl="node1" presStyleIdx="1" presStyleCnt="8">
        <dgm:presLayoutVars>
          <dgm:bulletEnabled val="1"/>
        </dgm:presLayoutVars>
      </dgm:prSet>
      <dgm:spPr/>
    </dgm:pt>
    <dgm:pt modelId="{0006E6F9-1FC9-43C4-A4BF-9C588E7EC57C}" type="pres">
      <dgm:prSet presAssocID="{A73698A2-6489-4E7F-9E3B-AA019EF7D72F}" presName="parSpace" presStyleCnt="0"/>
      <dgm:spPr/>
    </dgm:pt>
    <dgm:pt modelId="{FEDD17B4-F6C8-4605-BC6B-8DAB5C1B20C6}" type="pres">
      <dgm:prSet presAssocID="{ABD25DA2-7FA7-4724-A504-89E4BF11CADF}" presName="parTxOnly" presStyleLbl="node1" presStyleIdx="2" presStyleCnt="8" custLinFactNeighborY="-6340">
        <dgm:presLayoutVars>
          <dgm:bulletEnabled val="1"/>
        </dgm:presLayoutVars>
      </dgm:prSet>
      <dgm:spPr/>
    </dgm:pt>
    <dgm:pt modelId="{9F5D31C2-FEE4-48A5-89C2-6904259DD5CF}" type="pres">
      <dgm:prSet presAssocID="{321C28C8-8E17-477E-A7DD-586E2DE77383}" presName="parSpace" presStyleCnt="0"/>
      <dgm:spPr/>
    </dgm:pt>
    <dgm:pt modelId="{269FDA00-C630-4A00-98B1-AD0A61EE7CEA}" type="pres">
      <dgm:prSet presAssocID="{E66FB40C-946E-4DCB-915F-6697C3C8FF34}" presName="parTxOnly" presStyleLbl="node1" presStyleIdx="3" presStyleCnt="8" custLinFactNeighborY="-6340">
        <dgm:presLayoutVars>
          <dgm:bulletEnabled val="1"/>
        </dgm:presLayoutVars>
      </dgm:prSet>
      <dgm:spPr/>
    </dgm:pt>
    <dgm:pt modelId="{51E7065D-EDA9-4A37-98C0-9533A086547F}" type="pres">
      <dgm:prSet presAssocID="{5A6D3F57-0368-43F5-BE3D-95AB59469597}" presName="parSpace" presStyleCnt="0"/>
      <dgm:spPr/>
    </dgm:pt>
    <dgm:pt modelId="{9E204D48-F193-46A4-9491-0A9034F5A787}" type="pres">
      <dgm:prSet presAssocID="{4FAD3F94-C053-427D-AFC5-C97919B6599A}" presName="parTxOnly" presStyleLbl="node1" presStyleIdx="4" presStyleCnt="8" custLinFactNeighborY="-6340">
        <dgm:presLayoutVars>
          <dgm:bulletEnabled val="1"/>
        </dgm:presLayoutVars>
      </dgm:prSet>
      <dgm:spPr/>
    </dgm:pt>
    <dgm:pt modelId="{A6CC8A81-CFA3-4CB8-B2C5-18F47C83C96E}" type="pres">
      <dgm:prSet presAssocID="{E801593A-5256-41D3-AEED-B93EFECA0175}" presName="parSpace" presStyleCnt="0"/>
      <dgm:spPr/>
    </dgm:pt>
    <dgm:pt modelId="{8716042C-279E-445F-9D73-431CE59149B3}" type="pres">
      <dgm:prSet presAssocID="{87BDEA1D-635E-4ABC-8E3A-0B3D74138DD5}" presName="parTxOnly" presStyleLbl="node1" presStyleIdx="5" presStyleCnt="8" custLinFactNeighborY="-6340">
        <dgm:presLayoutVars>
          <dgm:bulletEnabled val="1"/>
        </dgm:presLayoutVars>
      </dgm:prSet>
      <dgm:spPr/>
    </dgm:pt>
    <dgm:pt modelId="{B2738546-915D-49F7-A04E-4FD2662DE796}" type="pres">
      <dgm:prSet presAssocID="{6CD717ED-2194-4412-9C4E-646D516950EB}" presName="parSpace" presStyleCnt="0"/>
      <dgm:spPr/>
    </dgm:pt>
    <dgm:pt modelId="{0116E7F4-F10C-4A6D-A83C-A0747C4128E4}" type="pres">
      <dgm:prSet presAssocID="{788D83F9-12F3-435F-9AC6-CADDCF0D9496}" presName="parTxOnly" presStyleLbl="node1" presStyleIdx="6" presStyleCnt="8" custLinFactNeighborY="-6340">
        <dgm:presLayoutVars>
          <dgm:bulletEnabled val="1"/>
        </dgm:presLayoutVars>
      </dgm:prSet>
      <dgm:spPr/>
    </dgm:pt>
    <dgm:pt modelId="{075135B9-E0A6-4138-8979-D30464809E14}" type="pres">
      <dgm:prSet presAssocID="{E591EBE1-D62A-47C6-93E4-B3DF6BD92EF7}" presName="parSpace" presStyleCnt="0"/>
      <dgm:spPr/>
    </dgm:pt>
    <dgm:pt modelId="{4109E786-07E0-4C8D-88A0-15EAC9F813E3}" type="pres">
      <dgm:prSet presAssocID="{4BA06883-3EC1-44F1-8DA0-4A8D3906C15E}" presName="parTxOnly" presStyleLbl="node1" presStyleIdx="7" presStyleCnt="8" custLinFactNeighborY="-6340">
        <dgm:presLayoutVars>
          <dgm:bulletEnabled val="1"/>
        </dgm:presLayoutVars>
      </dgm:prSet>
      <dgm:spPr/>
    </dgm:pt>
  </dgm:ptLst>
  <dgm:cxnLst>
    <dgm:cxn modelId="{6FF6D300-C380-4822-9CC5-679ACC00AC3D}" type="presOf" srcId="{4FAD3F94-C053-427D-AFC5-C97919B6599A}" destId="{9E204D48-F193-46A4-9491-0A9034F5A787}" srcOrd="0" destOrd="0" presId="urn:microsoft.com/office/officeart/2005/8/layout/hChevron3"/>
    <dgm:cxn modelId="{0E93FA1D-E703-434E-BBEA-BE46C14392AE}" srcId="{016A5C58-6F10-475B-AD20-F20F8A6A3F62}" destId="{E66FB40C-946E-4DCB-915F-6697C3C8FF34}" srcOrd="3" destOrd="0" parTransId="{4DB35684-870D-467A-9396-A57F8E6F4249}" sibTransId="{5A6D3F57-0368-43F5-BE3D-95AB59469597}"/>
    <dgm:cxn modelId="{A78B4772-BF32-451C-86FF-1EE4BEA41C85}" srcId="{016A5C58-6F10-475B-AD20-F20F8A6A3F62}" destId="{ABD25DA2-7FA7-4724-A504-89E4BF11CADF}" srcOrd="2" destOrd="0" parTransId="{A91EA40C-C480-47D7-9BC6-7FABC4BB598E}" sibTransId="{321C28C8-8E17-477E-A7DD-586E2DE77383}"/>
    <dgm:cxn modelId="{3046E599-A7A9-4BEE-8F91-B0EE665633C2}" srcId="{016A5C58-6F10-475B-AD20-F20F8A6A3F62}" destId="{BDDE903C-B0D3-41A4-A87C-AD5F93F85454}" srcOrd="0" destOrd="0" parTransId="{33A3A7AC-3D1B-4568-9B85-4A696F516EA5}" sibTransId="{2C4F2221-9372-48F1-9363-74F911A90690}"/>
    <dgm:cxn modelId="{70F3749D-96A7-4E24-A53D-106782BDCD4A}" srcId="{016A5C58-6F10-475B-AD20-F20F8A6A3F62}" destId="{4BA06883-3EC1-44F1-8DA0-4A8D3906C15E}" srcOrd="7" destOrd="0" parTransId="{8A03BCEF-CFDD-41B5-BD32-5F52660B9F92}" sibTransId="{5A604114-08B4-4C56-8FD6-52638E847EE8}"/>
    <dgm:cxn modelId="{8529EE9F-873B-4947-BD5F-D278094DB1ED}" type="presOf" srcId="{5CD19421-3BF8-4BAA-BC94-C651140DB1CE}" destId="{87AFEA20-F8EC-44D9-AFC9-9CEEB1C8F633}" srcOrd="0" destOrd="0" presId="urn:microsoft.com/office/officeart/2005/8/layout/hChevron3"/>
    <dgm:cxn modelId="{AC87D3A2-9CCF-4958-9A3E-6FE252882F89}" type="presOf" srcId="{87BDEA1D-635E-4ABC-8E3A-0B3D74138DD5}" destId="{8716042C-279E-445F-9D73-431CE59149B3}" srcOrd="0" destOrd="0" presId="urn:microsoft.com/office/officeart/2005/8/layout/hChevron3"/>
    <dgm:cxn modelId="{51CC0CAE-B2F6-49EF-8872-7E2C3AD965A9}" srcId="{016A5C58-6F10-475B-AD20-F20F8A6A3F62}" destId="{788D83F9-12F3-435F-9AC6-CADDCF0D9496}" srcOrd="6" destOrd="0" parTransId="{EE1B5DBC-5FE9-4DFF-B69C-291BDBC58863}" sibTransId="{E591EBE1-D62A-47C6-93E4-B3DF6BD92EF7}"/>
    <dgm:cxn modelId="{34B7EBB2-4AED-459D-AA77-DF7CE66FA8C2}" srcId="{016A5C58-6F10-475B-AD20-F20F8A6A3F62}" destId="{4FAD3F94-C053-427D-AFC5-C97919B6599A}" srcOrd="4" destOrd="0" parTransId="{56A4E656-2A52-4162-AB60-A2104CB8A6BC}" sibTransId="{E801593A-5256-41D3-AEED-B93EFECA0175}"/>
    <dgm:cxn modelId="{C8929BB4-605B-4C25-A1BC-155D84F90863}" type="presOf" srcId="{4BA06883-3EC1-44F1-8DA0-4A8D3906C15E}" destId="{4109E786-07E0-4C8D-88A0-15EAC9F813E3}" srcOrd="0" destOrd="0" presId="urn:microsoft.com/office/officeart/2005/8/layout/hChevron3"/>
    <dgm:cxn modelId="{5223B0C8-3338-4FC6-8C1F-8C084474FB66}" type="presOf" srcId="{BDDE903C-B0D3-41A4-A87C-AD5F93F85454}" destId="{8CB61470-A8BE-45AF-B568-030F78BD9C71}" srcOrd="0" destOrd="0" presId="urn:microsoft.com/office/officeart/2005/8/layout/hChevron3"/>
    <dgm:cxn modelId="{38CEECC8-4CDF-45F0-9F10-237458F28257}" type="presOf" srcId="{E66FB40C-946E-4DCB-915F-6697C3C8FF34}" destId="{269FDA00-C630-4A00-98B1-AD0A61EE7CEA}" srcOrd="0" destOrd="0" presId="urn:microsoft.com/office/officeart/2005/8/layout/hChevron3"/>
    <dgm:cxn modelId="{4538F5CC-0F8F-430B-BEDE-D8D205F0D15C}" type="presOf" srcId="{788D83F9-12F3-435F-9AC6-CADDCF0D9496}" destId="{0116E7F4-F10C-4A6D-A83C-A0747C4128E4}" srcOrd="0" destOrd="0" presId="urn:microsoft.com/office/officeart/2005/8/layout/hChevron3"/>
    <dgm:cxn modelId="{3D0EE6CD-72BF-4016-BE93-A8269B0A5A12}" type="presOf" srcId="{016A5C58-6F10-475B-AD20-F20F8A6A3F62}" destId="{EC90D3A8-6A0E-469F-9237-35315AD1A0D1}" srcOrd="0" destOrd="0" presId="urn:microsoft.com/office/officeart/2005/8/layout/hChevron3"/>
    <dgm:cxn modelId="{8EE9B7D0-E7C8-4B07-B995-A7BB4D0A85EA}" type="presOf" srcId="{ABD25DA2-7FA7-4724-A504-89E4BF11CADF}" destId="{FEDD17B4-F6C8-4605-BC6B-8DAB5C1B20C6}" srcOrd="0" destOrd="0" presId="urn:microsoft.com/office/officeart/2005/8/layout/hChevron3"/>
    <dgm:cxn modelId="{2D3F6FDF-FA60-4856-8071-C623D75ABF5B}" srcId="{016A5C58-6F10-475B-AD20-F20F8A6A3F62}" destId="{87BDEA1D-635E-4ABC-8E3A-0B3D74138DD5}" srcOrd="5" destOrd="0" parTransId="{CF4EA680-C79C-49B4-8F4E-3BA1C5CC6388}" sibTransId="{6CD717ED-2194-4412-9C4E-646D516950EB}"/>
    <dgm:cxn modelId="{B63865E1-2D7C-4D52-9BF1-40BB4C0D744E}" srcId="{016A5C58-6F10-475B-AD20-F20F8A6A3F62}" destId="{5CD19421-3BF8-4BAA-BC94-C651140DB1CE}" srcOrd="1" destOrd="0" parTransId="{1ED880C6-5DD5-4474-83E0-93DD8D9FFA63}" sibTransId="{A73698A2-6489-4E7F-9E3B-AA019EF7D72F}"/>
    <dgm:cxn modelId="{E9A381DA-A013-4D83-A378-C41214B88955}" type="presParOf" srcId="{EC90D3A8-6A0E-469F-9237-35315AD1A0D1}" destId="{8CB61470-A8BE-45AF-B568-030F78BD9C71}" srcOrd="0" destOrd="0" presId="urn:microsoft.com/office/officeart/2005/8/layout/hChevron3"/>
    <dgm:cxn modelId="{FFB41BDB-6F22-4A73-AE1E-D3D9232D7159}" type="presParOf" srcId="{EC90D3A8-6A0E-469F-9237-35315AD1A0D1}" destId="{A5C2DB88-C06F-4A1F-A102-C29FFAFE029B}" srcOrd="1" destOrd="0" presId="urn:microsoft.com/office/officeart/2005/8/layout/hChevron3"/>
    <dgm:cxn modelId="{5EFD6631-D042-4E67-ACE6-75964E62652A}" type="presParOf" srcId="{EC90D3A8-6A0E-469F-9237-35315AD1A0D1}" destId="{87AFEA20-F8EC-44D9-AFC9-9CEEB1C8F633}" srcOrd="2" destOrd="0" presId="urn:microsoft.com/office/officeart/2005/8/layout/hChevron3"/>
    <dgm:cxn modelId="{48A33ECF-7CD4-4B14-9EAA-1FC0EC587A23}" type="presParOf" srcId="{EC90D3A8-6A0E-469F-9237-35315AD1A0D1}" destId="{0006E6F9-1FC9-43C4-A4BF-9C588E7EC57C}" srcOrd="3" destOrd="0" presId="urn:microsoft.com/office/officeart/2005/8/layout/hChevron3"/>
    <dgm:cxn modelId="{7772B4FF-3517-4181-8253-D304386129BD}" type="presParOf" srcId="{EC90D3A8-6A0E-469F-9237-35315AD1A0D1}" destId="{FEDD17B4-F6C8-4605-BC6B-8DAB5C1B20C6}" srcOrd="4" destOrd="0" presId="urn:microsoft.com/office/officeart/2005/8/layout/hChevron3"/>
    <dgm:cxn modelId="{BC57CAE0-FF54-40E0-9AC1-7E02E5291416}" type="presParOf" srcId="{EC90D3A8-6A0E-469F-9237-35315AD1A0D1}" destId="{9F5D31C2-FEE4-48A5-89C2-6904259DD5CF}" srcOrd="5" destOrd="0" presId="urn:microsoft.com/office/officeart/2005/8/layout/hChevron3"/>
    <dgm:cxn modelId="{BC9D6B4C-601D-41D9-AF64-759B5A2F4CF5}" type="presParOf" srcId="{EC90D3A8-6A0E-469F-9237-35315AD1A0D1}" destId="{269FDA00-C630-4A00-98B1-AD0A61EE7CEA}" srcOrd="6" destOrd="0" presId="urn:microsoft.com/office/officeart/2005/8/layout/hChevron3"/>
    <dgm:cxn modelId="{70544E76-4C5A-4480-9282-4895732A0EEB}" type="presParOf" srcId="{EC90D3A8-6A0E-469F-9237-35315AD1A0D1}" destId="{51E7065D-EDA9-4A37-98C0-9533A086547F}" srcOrd="7" destOrd="0" presId="urn:microsoft.com/office/officeart/2005/8/layout/hChevron3"/>
    <dgm:cxn modelId="{F14E3AB9-1415-43ED-AA40-F86AB84D640D}" type="presParOf" srcId="{EC90D3A8-6A0E-469F-9237-35315AD1A0D1}" destId="{9E204D48-F193-46A4-9491-0A9034F5A787}" srcOrd="8" destOrd="0" presId="urn:microsoft.com/office/officeart/2005/8/layout/hChevron3"/>
    <dgm:cxn modelId="{348B81D0-7881-49BF-A45C-67A1EFA0A735}" type="presParOf" srcId="{EC90D3A8-6A0E-469F-9237-35315AD1A0D1}" destId="{A6CC8A81-CFA3-4CB8-B2C5-18F47C83C96E}" srcOrd="9" destOrd="0" presId="urn:microsoft.com/office/officeart/2005/8/layout/hChevron3"/>
    <dgm:cxn modelId="{3E9F74F8-47B5-4957-9F2E-3D390CB695EB}" type="presParOf" srcId="{EC90D3A8-6A0E-469F-9237-35315AD1A0D1}" destId="{8716042C-279E-445F-9D73-431CE59149B3}" srcOrd="10" destOrd="0" presId="urn:microsoft.com/office/officeart/2005/8/layout/hChevron3"/>
    <dgm:cxn modelId="{8F4A72D0-373C-4594-9391-33792A7011E5}" type="presParOf" srcId="{EC90D3A8-6A0E-469F-9237-35315AD1A0D1}" destId="{B2738546-915D-49F7-A04E-4FD2662DE796}" srcOrd="11" destOrd="0" presId="urn:microsoft.com/office/officeart/2005/8/layout/hChevron3"/>
    <dgm:cxn modelId="{F2EFA6B0-4AB3-4681-911D-2AC5C73B9F6F}" type="presParOf" srcId="{EC90D3A8-6A0E-469F-9237-35315AD1A0D1}" destId="{0116E7F4-F10C-4A6D-A83C-A0747C4128E4}" srcOrd="12" destOrd="0" presId="urn:microsoft.com/office/officeart/2005/8/layout/hChevron3"/>
    <dgm:cxn modelId="{F79520A7-E2D3-44D7-8122-0BFEADA9F466}" type="presParOf" srcId="{EC90D3A8-6A0E-469F-9237-35315AD1A0D1}" destId="{075135B9-E0A6-4138-8979-D30464809E14}" srcOrd="13" destOrd="0" presId="urn:microsoft.com/office/officeart/2005/8/layout/hChevron3"/>
    <dgm:cxn modelId="{BF5356DA-51B5-49DB-A8A9-A715B39EC63C}" type="presParOf" srcId="{EC90D3A8-6A0E-469F-9237-35315AD1A0D1}" destId="{4109E786-07E0-4C8D-88A0-15EAC9F813E3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tx1">
            <a:alpha val="9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bg1"/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rgbClr val="F3D713">
            <a:alpha val="78571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tx1"/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8CA38-FEE4-451E-B815-7127AEA29DEE}">
      <dsp:nvSpPr>
        <dsp:cNvPr id="0" name=""/>
        <dsp:cNvSpPr/>
      </dsp:nvSpPr>
      <dsp:spPr>
        <a:xfrm>
          <a:off x="1190546" y="12702"/>
          <a:ext cx="793698" cy="672456"/>
        </a:xfrm>
        <a:prstGeom prst="trapezoid">
          <a:avLst>
            <a:gd name="adj" fmla="val 59015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>
            <a:solidFill>
              <a:schemeClr val="tx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tx1"/>
              </a:solidFill>
            </a:rPr>
            <a:t>High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tx1"/>
              </a:solidFill>
            </a:rPr>
            <a:t> (3)</a:t>
          </a:r>
        </a:p>
      </dsp:txBody>
      <dsp:txXfrm>
        <a:off x="1190546" y="12702"/>
        <a:ext cx="793698" cy="672456"/>
      </dsp:txXfrm>
    </dsp:sp>
    <dsp:sp modelId="{298B9630-CC96-4F58-9503-38BD1CA931C3}">
      <dsp:nvSpPr>
        <dsp:cNvPr id="0" name=""/>
        <dsp:cNvSpPr/>
      </dsp:nvSpPr>
      <dsp:spPr>
        <a:xfrm>
          <a:off x="793698" y="672456"/>
          <a:ext cx="1587396" cy="672456"/>
        </a:xfrm>
        <a:prstGeom prst="trapezoid">
          <a:avLst>
            <a:gd name="adj" fmla="val 59015"/>
          </a:avLst>
        </a:prstGeom>
        <a:solidFill>
          <a:schemeClr val="accent1">
            <a:shade val="80000"/>
            <a:hueOff val="-70608"/>
            <a:satOff val="-3616"/>
            <a:lumOff val="11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4.8-28 L Upper mid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( 23%)</a:t>
          </a:r>
        </a:p>
      </dsp:txBody>
      <dsp:txXfrm>
        <a:off x="1071492" y="672456"/>
        <a:ext cx="1031807" cy="672456"/>
      </dsp:txXfrm>
    </dsp:sp>
    <dsp:sp modelId="{19AAD203-F851-4B97-82A5-9608844379BF}">
      <dsp:nvSpPr>
        <dsp:cNvPr id="0" name=""/>
        <dsp:cNvSpPr/>
      </dsp:nvSpPr>
      <dsp:spPr>
        <a:xfrm>
          <a:off x="396848" y="1344913"/>
          <a:ext cx="2381094" cy="672456"/>
        </a:xfrm>
        <a:prstGeom prst="trapezoid">
          <a:avLst>
            <a:gd name="adj" fmla="val 59015"/>
          </a:avLst>
        </a:prstGeom>
        <a:solidFill>
          <a:schemeClr val="accent1">
            <a:shade val="80000"/>
            <a:hueOff val="-141217"/>
            <a:satOff val="-7233"/>
            <a:lumOff val="22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2.4-4.8L(Lower mid) </a:t>
          </a:r>
          <a:r>
            <a:rPr lang="en-IN" sz="1400" b="1" kern="1200"/>
            <a:t>(29%)</a:t>
          </a:r>
        </a:p>
      </dsp:txBody>
      <dsp:txXfrm>
        <a:off x="813540" y="1344913"/>
        <a:ext cx="1547711" cy="672456"/>
      </dsp:txXfrm>
    </dsp:sp>
    <dsp:sp modelId="{76DE2153-076E-44FD-AC2B-574AE746DFA0}">
      <dsp:nvSpPr>
        <dsp:cNvPr id="0" name=""/>
        <dsp:cNvSpPr/>
      </dsp:nvSpPr>
      <dsp:spPr>
        <a:xfrm>
          <a:off x="0" y="2017369"/>
          <a:ext cx="3174792" cy="672456"/>
        </a:xfrm>
        <a:prstGeom prst="trapezoid">
          <a:avLst>
            <a:gd name="adj" fmla="val 59015"/>
          </a:avLst>
        </a:prstGeom>
        <a:solidFill>
          <a:schemeClr val="accent1">
            <a:shade val="80000"/>
            <a:hueOff val="-211825"/>
            <a:satOff val="-10849"/>
            <a:lumOff val="3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&lt;2.4L</a:t>
          </a:r>
          <a:r>
            <a:rPr lang="en-IN" sz="1400" b="1" kern="1200"/>
            <a:t>(45%)</a:t>
          </a:r>
        </a:p>
      </dsp:txBody>
      <dsp:txXfrm>
        <a:off x="555588" y="2017369"/>
        <a:ext cx="2063614" cy="6724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rgbClr val="010101">
            <a:alpha val="84286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ABI </a:t>
          </a:r>
          <a:r>
            <a:rPr lang="en-IN" sz="1100" b="1" kern="1200">
              <a:solidFill>
                <a:schemeClr val="bg1"/>
              </a:solidFill>
            </a:rPr>
            <a:t>In </a:t>
          </a:r>
          <a:r>
            <a:rPr lang="en-IN" sz="1200" b="1" kern="1200">
              <a:solidFill>
                <a:schemeClr val="bg1"/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tx1">
            <a:alpha val="7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tx1">
            <a:alpha val="7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>
              <a:solidFill>
                <a:schemeClr val="bg1"/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tx1">
            <a:alpha val="6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tx1">
            <a:alpha val="6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tx1">
            <a:alpha val="5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What</a:t>
          </a:r>
          <a:r>
            <a:rPr lang="en-IN" sz="1200" kern="1200" baseline="0">
              <a:solidFill>
                <a:schemeClr val="accent5">
                  <a:lumMod val="75000"/>
                </a:schemeClr>
              </a:solidFill>
            </a:rPr>
            <a:t> next?</a:t>
          </a:r>
          <a:endParaRPr lang="en-IN" sz="1200" kern="1200">
            <a:solidFill>
              <a:schemeClr val="accent5">
                <a:lumMod val="75000"/>
              </a:schemeClr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61470-A8BE-45AF-B568-030F78BD9C71}">
      <dsp:nvSpPr>
        <dsp:cNvPr id="0" name=""/>
        <dsp:cNvSpPr/>
      </dsp:nvSpPr>
      <dsp:spPr>
        <a:xfrm>
          <a:off x="4179" y="0"/>
          <a:ext cx="1758996" cy="237246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Industry</a:t>
          </a:r>
          <a:r>
            <a:rPr lang="en-IN" sz="1100" b="1" kern="1200">
              <a:solidFill>
                <a:schemeClr val="accent5">
                  <a:lumMod val="75000"/>
                </a:schemeClr>
              </a:solidFill>
            </a:rPr>
            <a:t> </a:t>
          </a:r>
        </a:p>
      </dsp:txBody>
      <dsp:txXfrm>
        <a:off x="4179" y="0"/>
        <a:ext cx="1699685" cy="237246"/>
      </dsp:txXfrm>
    </dsp:sp>
    <dsp:sp modelId="{87AFEA20-F8EC-44D9-AFC9-9CEEB1C8F633}">
      <dsp:nvSpPr>
        <dsp:cNvPr id="0" name=""/>
        <dsp:cNvSpPr/>
      </dsp:nvSpPr>
      <dsp:spPr>
        <a:xfrm>
          <a:off x="141287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ABI </a:t>
          </a:r>
          <a:r>
            <a:rPr lang="en-IN" sz="1100" b="0" kern="1200">
              <a:solidFill>
                <a:schemeClr val="accent5">
                  <a:lumMod val="75000"/>
                </a:schemeClr>
              </a:solidFill>
            </a:rPr>
            <a:t>In </a:t>
          </a: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NE</a:t>
          </a:r>
        </a:p>
      </dsp:txBody>
      <dsp:txXfrm>
        <a:off x="1531494" y="0"/>
        <a:ext cx="1521750" cy="237246"/>
      </dsp:txXfrm>
    </dsp:sp>
    <dsp:sp modelId="{FEDD17B4-F6C8-4605-BC6B-8DAB5C1B20C6}">
      <dsp:nvSpPr>
        <dsp:cNvPr id="0" name=""/>
        <dsp:cNvSpPr/>
      </dsp:nvSpPr>
      <dsp:spPr>
        <a:xfrm>
          <a:off x="2820069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    Our consumers</a:t>
          </a:r>
        </a:p>
      </dsp:txBody>
      <dsp:txXfrm>
        <a:off x="2938692" y="0"/>
        <a:ext cx="1521750" cy="237246"/>
      </dsp:txXfrm>
    </dsp:sp>
    <dsp:sp modelId="{269FDA00-C630-4A00-98B1-AD0A61EE7CEA}">
      <dsp:nvSpPr>
        <dsp:cNvPr id="0" name=""/>
        <dsp:cNvSpPr/>
      </dsp:nvSpPr>
      <dsp:spPr>
        <a:xfrm>
          <a:off x="4227266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kern="1200">
              <a:solidFill>
                <a:schemeClr val="accent5">
                  <a:lumMod val="75000"/>
                </a:schemeClr>
              </a:solidFill>
            </a:rPr>
            <a:t>Presenting MODIVA</a:t>
          </a:r>
        </a:p>
      </dsp:txBody>
      <dsp:txXfrm>
        <a:off x="4345889" y="0"/>
        <a:ext cx="1521750" cy="237246"/>
      </dsp:txXfrm>
    </dsp:sp>
    <dsp:sp modelId="{9E204D48-F193-46A4-9491-0A9034F5A787}">
      <dsp:nvSpPr>
        <dsp:cNvPr id="0" name=""/>
        <dsp:cNvSpPr/>
      </dsp:nvSpPr>
      <dsp:spPr>
        <a:xfrm>
          <a:off x="5634463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kern="1200">
              <a:solidFill>
                <a:schemeClr val="accent5">
                  <a:lumMod val="75000"/>
                </a:schemeClr>
              </a:solidFill>
            </a:rPr>
            <a:t>ESG analysis</a:t>
          </a:r>
        </a:p>
      </dsp:txBody>
      <dsp:txXfrm>
        <a:off x="5753086" y="0"/>
        <a:ext cx="1521750" cy="237246"/>
      </dsp:txXfrm>
    </dsp:sp>
    <dsp:sp modelId="{8716042C-279E-445F-9D73-431CE59149B3}">
      <dsp:nvSpPr>
        <dsp:cNvPr id="0" name=""/>
        <dsp:cNvSpPr/>
      </dsp:nvSpPr>
      <dsp:spPr>
        <a:xfrm>
          <a:off x="7041661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Where we play?</a:t>
          </a:r>
        </a:p>
      </dsp:txBody>
      <dsp:txXfrm>
        <a:off x="7160284" y="0"/>
        <a:ext cx="1521750" cy="237246"/>
      </dsp:txXfrm>
    </dsp:sp>
    <dsp:sp modelId="{0116E7F4-F10C-4A6D-A83C-A0747C4128E4}">
      <dsp:nvSpPr>
        <dsp:cNvPr id="0" name=""/>
        <dsp:cNvSpPr/>
      </dsp:nvSpPr>
      <dsp:spPr>
        <a:xfrm>
          <a:off x="8448858" y="0"/>
          <a:ext cx="1758996" cy="237246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>
              <a:solidFill>
                <a:schemeClr val="accent5">
                  <a:lumMod val="75000"/>
                </a:schemeClr>
              </a:solidFill>
            </a:rPr>
            <a:t>Financials</a:t>
          </a:r>
        </a:p>
      </dsp:txBody>
      <dsp:txXfrm>
        <a:off x="8567481" y="0"/>
        <a:ext cx="1521750" cy="237246"/>
      </dsp:txXfrm>
    </dsp:sp>
    <dsp:sp modelId="{4109E786-07E0-4C8D-88A0-15EAC9F813E3}">
      <dsp:nvSpPr>
        <dsp:cNvPr id="0" name=""/>
        <dsp:cNvSpPr/>
      </dsp:nvSpPr>
      <dsp:spPr>
        <a:xfrm>
          <a:off x="9856056" y="0"/>
          <a:ext cx="1758996" cy="237246"/>
        </a:xfrm>
        <a:prstGeom prst="chevron">
          <a:avLst/>
        </a:prstGeom>
        <a:solidFill>
          <a:schemeClr val="tx1">
            <a:alpha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chemeClr val="bg1"/>
              </a:solidFill>
            </a:rPr>
            <a:t>What</a:t>
          </a:r>
          <a:r>
            <a:rPr lang="en-IN" sz="1200" b="1" kern="1200" baseline="0">
              <a:solidFill>
                <a:schemeClr val="bg1"/>
              </a:solidFill>
            </a:rPr>
            <a:t> next?</a:t>
          </a:r>
          <a:endParaRPr lang="en-IN" sz="1200" b="1" kern="1200">
            <a:solidFill>
              <a:schemeClr val="bg1"/>
            </a:solidFill>
          </a:endParaRPr>
        </a:p>
      </dsp:txBody>
      <dsp:txXfrm>
        <a:off x="9974679" y="0"/>
        <a:ext cx="1521750" cy="23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E5FA5-48FD-0F42-955A-FE7376EA5C25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975A-C83C-4B4B-A264-2AFD70F78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9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7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6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4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2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0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9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28" algn="l" defTabSz="9143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4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79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2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3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8975A-C83C-4B4B-A264-2AFD70F78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353236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6836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2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2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</p:spTree>
    <p:extLst>
      <p:ext uri="{BB962C8B-B14F-4D97-AF65-F5344CB8AC3E}">
        <p14:creationId xmlns:p14="http://schemas.microsoft.com/office/powerpoint/2010/main" val="1965761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8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4" y="681040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4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4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4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40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4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4" y="697002"/>
            <a:ext cx="1003578" cy="1005269"/>
          </a:xfrm>
        </p:spPr>
        <p:txBody>
          <a:bodyPr rIns="0" anchor="ctr"/>
          <a:lstStyle>
            <a:lvl1pPr mar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635010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4" y="697002"/>
            <a:ext cx="1003578" cy="1005269"/>
          </a:xfrm>
        </p:spPr>
        <p:txBody>
          <a:bodyPr rIns="0" anchor="ctr"/>
          <a:lstStyle>
            <a:lvl1pPr mar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221164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4" y="697002"/>
            <a:ext cx="1003578" cy="1005269"/>
          </a:xfrm>
        </p:spPr>
        <p:txBody>
          <a:bodyPr rIns="0" anchor="ctr"/>
          <a:lstStyle>
            <a:lvl1pPr mar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36526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3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3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1"/>
            <a:ext cx="1220524" cy="877915"/>
          </a:xfrm>
        </p:spPr>
        <p:txBody>
          <a:bodyPr rIns="0" anchor="b"/>
          <a:lstStyle>
            <a:lvl1pPr mar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4" y="3147154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0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3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3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4" y="697002"/>
            <a:ext cx="1003578" cy="1005269"/>
          </a:xfrm>
        </p:spPr>
        <p:txBody>
          <a:bodyPr rIns="0" anchor="ctr"/>
          <a:lstStyle>
            <a:lvl1pPr mar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70390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1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526234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7159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9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50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9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3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9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7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</p:spTree>
    <p:extLst>
      <p:ext uri="{BB962C8B-B14F-4D97-AF65-F5344CB8AC3E}">
        <p14:creationId xmlns:p14="http://schemas.microsoft.com/office/powerpoint/2010/main" val="4123948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75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5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8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101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58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5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615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8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1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24901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8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35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40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1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40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175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40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1" y="1482726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900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1" y="1482726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2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40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328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90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7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EB78-B401-4194-90FF-1E5C96C75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81092-62C3-6BF5-25D0-220CFAA06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A5BBF-75AA-FE38-2031-B52FD975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7BA7-F55A-4FDF-A201-2C17A16CF642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E47AB-D538-745F-3A42-3334DBC3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E471D-5F85-68E4-E851-B7D67C87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4CD26-5490-471A-9844-29D838AA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2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2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042625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2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2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1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353236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7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</p:spTree>
    <p:extLst>
      <p:ext uri="{BB962C8B-B14F-4D97-AF65-F5344CB8AC3E}">
        <p14:creationId xmlns:p14="http://schemas.microsoft.com/office/powerpoint/2010/main" val="165190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353236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1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BC275D0-8E12-7FD6-E71A-87CDC548D9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4233188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9" imgW="378" imgH="379" progId="TCLayout.ActiveDocument.1">
                  <p:embed/>
                </p:oleObj>
              </mc:Choice>
              <mc:Fallback>
                <p:oleObj name="think-cell Slide" r:id="rId39" imgW="378" imgH="379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BC275D0-8E12-7FD6-E71A-87CDC548D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34123" y="6260306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40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1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0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51" r:id="rId2"/>
    <p:sldLayoutId id="2147483752" r:id="rId3"/>
    <p:sldLayoutId id="2147483717" r:id="rId4"/>
    <p:sldLayoutId id="2147483718" r:id="rId5"/>
    <p:sldLayoutId id="2147483719" r:id="rId6"/>
    <p:sldLayoutId id="2147483720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22" r:id="rId13"/>
    <p:sldLayoutId id="2147483723" r:id="rId14"/>
    <p:sldLayoutId id="2147483753" r:id="rId15"/>
    <p:sldLayoutId id="2147483754" r:id="rId16"/>
    <p:sldLayoutId id="2147483755" r:id="rId17"/>
    <p:sldLayoutId id="2147483727" r:id="rId18"/>
    <p:sldLayoutId id="2147483730" r:id="rId19"/>
    <p:sldLayoutId id="2147483731" r:id="rId20"/>
    <p:sldLayoutId id="2147483732" r:id="rId21"/>
    <p:sldLayoutId id="2147483733" r:id="rId22"/>
    <p:sldLayoutId id="2147483737" r:id="rId23"/>
    <p:sldLayoutId id="2147483746" r:id="rId24"/>
    <p:sldLayoutId id="2147483747" r:id="rId25"/>
    <p:sldLayoutId id="2147483736" r:id="rId26"/>
    <p:sldLayoutId id="2147483749" r:id="rId27"/>
    <p:sldLayoutId id="2147483750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56" r:id="rId36"/>
  </p:sldLayoutIdLst>
  <p:hf hdr="0" ftr="0" dt="0"/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18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5" indent="-228605" algn="l" defTabSz="914418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14" indent="-228605" algn="l" defTabSz="914418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23" indent="-228605" algn="l" defTabSz="914418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8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4560" userDrawn="1">
          <p15:clr>
            <a:srgbClr val="F26B43"/>
          </p15:clr>
        </p15:guide>
        <p15:guide id="10" orient="horz" pos="1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diagramData" Target="../diagrams/data1.xml"/><Relationship Id="rId21" Type="http://schemas.openxmlformats.org/officeDocument/2006/relationships/image" Target="../media/image23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jpe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26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jpe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21.png"/><Relationship Id="rId31" Type="http://schemas.openxmlformats.org/officeDocument/2006/relationships/image" Target="../media/image33.jpe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6.pn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microsoft.com/office/2007/relationships/diagramDrawing" Target="../diagrams/drawing3.xml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e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36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35.jpeg"/><Relationship Id="rId9" Type="http://schemas.openxmlformats.org/officeDocument/2006/relationships/diagramData" Target="../diagrams/data3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6.png"/><Relationship Id="rId3" Type="http://schemas.openxmlformats.org/officeDocument/2006/relationships/image" Target="../media/image40.jpeg"/><Relationship Id="rId7" Type="http://schemas.openxmlformats.org/officeDocument/2006/relationships/chart" Target="../charts/chart1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42.jpe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41.jpeg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diagramDrawing" Target="../diagrams/drawing5.xml"/><Relationship Id="rId18" Type="http://schemas.openxmlformats.org/officeDocument/2006/relationships/image" Target="../media/image53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diagramColors" Target="../diagrams/colors5.xml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46.jpeg"/><Relationship Id="rId15" Type="http://schemas.openxmlformats.org/officeDocument/2006/relationships/image" Target="../media/image50.jpeg"/><Relationship Id="rId10" Type="http://schemas.openxmlformats.org/officeDocument/2006/relationships/diagramLayout" Target="../diagrams/layout5.xml"/><Relationship Id="rId4" Type="http://schemas.openxmlformats.org/officeDocument/2006/relationships/image" Target="../media/image45.png"/><Relationship Id="rId9" Type="http://schemas.openxmlformats.org/officeDocument/2006/relationships/diagramData" Target="../diagrams/data5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diagramQuickStyle" Target="../diagrams/quickStyle6.xml"/><Relationship Id="rId3" Type="http://schemas.openxmlformats.org/officeDocument/2006/relationships/image" Target="../media/image54.png"/><Relationship Id="rId21" Type="http://schemas.openxmlformats.org/officeDocument/2006/relationships/image" Target="../media/image1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diagramLayout" Target="../diagrams/layout6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diagramColors" Target="../diagrams/colors6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jpeg"/><Relationship Id="rId2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microsoft.com/office/2007/relationships/hdphoto" Target="../media/hdphoto1.wdp"/><Relationship Id="rId3" Type="http://schemas.openxmlformats.org/officeDocument/2006/relationships/image" Target="../media/image68.png"/><Relationship Id="rId7" Type="http://schemas.openxmlformats.org/officeDocument/2006/relationships/diagramLayout" Target="../diagrams/layout7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diagramData" Target="../diagrams/data7.xml"/><Relationship Id="rId11" Type="http://schemas.openxmlformats.org/officeDocument/2006/relationships/image" Target="../media/image16.png"/><Relationship Id="rId5" Type="http://schemas.openxmlformats.org/officeDocument/2006/relationships/image" Target="../media/image69.png"/><Relationship Id="rId10" Type="http://schemas.microsoft.com/office/2007/relationships/diagramDrawing" Target="../diagrams/drawing7.xml"/><Relationship Id="rId4" Type="http://schemas.openxmlformats.org/officeDocument/2006/relationships/chart" Target="../charts/chart2.xml"/><Relationship Id="rId9" Type="http://schemas.openxmlformats.org/officeDocument/2006/relationships/diagramColors" Target="../diagrams/colors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diagramData" Target="../diagrams/data8.xml"/><Relationship Id="rId18" Type="http://schemas.openxmlformats.org/officeDocument/2006/relationships/image" Target="../media/image16.png"/><Relationship Id="rId3" Type="http://schemas.openxmlformats.org/officeDocument/2006/relationships/image" Target="../media/image71.png"/><Relationship Id="rId7" Type="http://schemas.openxmlformats.org/officeDocument/2006/relationships/image" Target="../media/image73.emf"/><Relationship Id="rId12" Type="http://schemas.openxmlformats.org/officeDocument/2006/relationships/image" Target="../media/image75.wmf"/><Relationship Id="rId1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25.xml"/><Relationship Id="rId6" Type="http://schemas.openxmlformats.org/officeDocument/2006/relationships/package" Target="../embeddings/Microsoft_Excel_Worksheet1.xlsx"/><Relationship Id="rId11" Type="http://schemas.openxmlformats.org/officeDocument/2006/relationships/package" Target="../embeddings/Microsoft_Excel_Worksheet3.xlsx"/><Relationship Id="rId5" Type="http://schemas.openxmlformats.org/officeDocument/2006/relationships/image" Target="../media/image72.emf"/><Relationship Id="rId15" Type="http://schemas.openxmlformats.org/officeDocument/2006/relationships/diagramQuickStyle" Target="../diagrams/quickStyle8.xml"/><Relationship Id="rId10" Type="http://schemas.openxmlformats.org/officeDocument/2006/relationships/slide" Target="slide8.xml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74.emf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openxmlformats.org/officeDocument/2006/relationships/image" Target="../media/image79.png"/><Relationship Id="rId3" Type="http://schemas.openxmlformats.org/officeDocument/2006/relationships/chart" Target="../charts/chart3.xml"/><Relationship Id="rId7" Type="http://schemas.openxmlformats.org/officeDocument/2006/relationships/diagramColors" Target="../diagrams/colors9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77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76.png"/><Relationship Id="rId4" Type="http://schemas.openxmlformats.org/officeDocument/2006/relationships/diagramData" Target="../diagrams/data9.xml"/><Relationship Id="rId9" Type="http://schemas.openxmlformats.org/officeDocument/2006/relationships/image" Target="../media/image16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3F41A-9E15-BF7A-0420-EDF5C75F5584}"/>
              </a:ext>
            </a:extLst>
          </p:cNvPr>
          <p:cNvSpPr txBox="1"/>
          <p:nvPr/>
        </p:nvSpPr>
        <p:spPr>
          <a:xfrm>
            <a:off x="6328229" y="2123440"/>
            <a:ext cx="5030650" cy="418128"/>
          </a:xfrm>
          <a:prstGeom prst="rect">
            <a:avLst/>
          </a:prstGeom>
          <a:noFill/>
          <a:ln w="28575">
            <a:solidFill>
              <a:srgbClr val="E7C620"/>
            </a:solidFill>
          </a:ln>
        </p:spPr>
        <p:txBody>
          <a:bodyPr wrap="square" rtlCol="0">
            <a:spAutoFit/>
          </a:bodyPr>
          <a:lstStyle/>
          <a:p>
            <a:endParaRPr lang="en-US" sz="211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AAD29-4AF7-5682-DDD6-5F5C513CEBA8}"/>
              </a:ext>
            </a:extLst>
          </p:cNvPr>
          <p:cNvSpPr txBox="1"/>
          <p:nvPr/>
        </p:nvSpPr>
        <p:spPr>
          <a:xfrm>
            <a:off x="6319520" y="3429000"/>
            <a:ext cx="5039360" cy="418128"/>
          </a:xfrm>
          <a:prstGeom prst="rect">
            <a:avLst/>
          </a:prstGeom>
          <a:noFill/>
          <a:ln w="28575">
            <a:solidFill>
              <a:srgbClr val="E7C620"/>
            </a:solidFill>
          </a:ln>
        </p:spPr>
        <p:txBody>
          <a:bodyPr wrap="square" rtlCol="0">
            <a:spAutoFit/>
          </a:bodyPr>
          <a:lstStyle/>
          <a:p>
            <a:r>
              <a:rPr lang="en-US" sz="2117">
                <a:solidFill>
                  <a:schemeClr val="accent1"/>
                </a:solidFill>
              </a:rPr>
              <a:t>XLRI Jamshedpur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30ACE-F84E-6D04-EE41-1ACE15997B3F}"/>
              </a:ext>
            </a:extLst>
          </p:cNvPr>
          <p:cNvSpPr txBox="1"/>
          <p:nvPr/>
        </p:nvSpPr>
        <p:spPr>
          <a:xfrm>
            <a:off x="6319520" y="5209898"/>
            <a:ext cx="5039360" cy="1395510"/>
          </a:xfrm>
          <a:prstGeom prst="rect">
            <a:avLst/>
          </a:prstGeom>
          <a:noFill/>
          <a:ln w="28575">
            <a:solidFill>
              <a:srgbClr val="E7C620"/>
            </a:solidFill>
          </a:ln>
        </p:spPr>
        <p:txBody>
          <a:bodyPr wrap="square" rtlCol="0">
            <a:spAutoFit/>
          </a:bodyPr>
          <a:lstStyle/>
          <a:p>
            <a:r>
              <a:rPr lang="en-US" sz="2117" err="1">
                <a:solidFill>
                  <a:schemeClr val="accent1"/>
                </a:solidFill>
              </a:rPr>
              <a:t>Debosree</a:t>
            </a:r>
            <a:r>
              <a:rPr lang="en-US" sz="2117">
                <a:solidFill>
                  <a:schemeClr val="accent1"/>
                </a:solidFill>
              </a:rPr>
              <a:t> Roy</a:t>
            </a:r>
          </a:p>
          <a:p>
            <a:r>
              <a:rPr lang="en-US" sz="2117" err="1">
                <a:solidFill>
                  <a:schemeClr val="accent1"/>
                </a:solidFill>
              </a:rPr>
              <a:t>Drisha</a:t>
            </a:r>
            <a:r>
              <a:rPr lang="en-US" sz="2117">
                <a:solidFill>
                  <a:schemeClr val="accent1"/>
                </a:solidFill>
              </a:rPr>
              <a:t> Paul</a:t>
            </a:r>
            <a:br>
              <a:rPr lang="en-US" sz="2117">
                <a:solidFill>
                  <a:schemeClr val="accent1"/>
                </a:solidFill>
              </a:rPr>
            </a:br>
            <a:r>
              <a:rPr lang="en-US" sz="2117">
                <a:solidFill>
                  <a:schemeClr val="accent1"/>
                </a:solidFill>
              </a:rPr>
              <a:t>Aabhaas Dasgupta</a:t>
            </a:r>
          </a:p>
          <a:p>
            <a:endParaRPr lang="en-US" sz="211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A19BB-BCD5-0F20-7974-AE3146E5512D}"/>
              </a:ext>
            </a:extLst>
          </p:cNvPr>
          <p:cNvSpPr/>
          <p:nvPr/>
        </p:nvSpPr>
        <p:spPr>
          <a:xfrm>
            <a:off x="10029825" y="171450"/>
            <a:ext cx="2076450" cy="609600"/>
          </a:xfrm>
          <a:prstGeom prst="rect">
            <a:avLst/>
          </a:prstGeom>
          <a:solidFill>
            <a:schemeClr val="tx1"/>
          </a:solidFill>
          <a:ln>
            <a:solidFill>
              <a:srgbClr val="01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1AECB-6F7E-C997-7983-DC175DDA73F3}"/>
              </a:ext>
            </a:extLst>
          </p:cNvPr>
          <p:cNvSpPr txBox="1"/>
          <p:nvPr/>
        </p:nvSpPr>
        <p:spPr>
          <a:xfrm>
            <a:off x="6328229" y="2143820"/>
            <a:ext cx="232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chemeClr val="accent1"/>
                </a:solidFill>
              </a:rPr>
              <a:t>706630-U18X23AG</a:t>
            </a:r>
          </a:p>
        </p:txBody>
      </p:sp>
    </p:spTree>
    <p:extLst>
      <p:ext uri="{BB962C8B-B14F-4D97-AF65-F5344CB8AC3E}">
        <p14:creationId xmlns:p14="http://schemas.microsoft.com/office/powerpoint/2010/main" val="3418182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z="1600" smtClean="0"/>
              <a:pPr/>
              <a:t>2</a:t>
            </a:fld>
            <a:endParaRPr lang="en-US" sz="160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192486" y="283580"/>
            <a:ext cx="11506351" cy="6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endParaRPr lang="en-US" sz="1600">
              <a:solidFill>
                <a:srgbClr val="D1A33C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D130A-27A7-5D28-89AD-13ECC8F86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86350"/>
              </p:ext>
            </p:extLst>
          </p:nvPr>
        </p:nvGraphicFramePr>
        <p:xfrm>
          <a:off x="9980737" y="5056002"/>
          <a:ext cx="208280" cy="381726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483884946"/>
                    </a:ext>
                  </a:extLst>
                </a:gridCol>
              </a:tblGrid>
              <a:tr h="381726">
                <a:tc>
                  <a:txBody>
                    <a:bodyPr/>
                    <a:lstStyle/>
                    <a:p>
                      <a:endParaRPr lang="en-IN" sz="1900"/>
                    </a:p>
                  </a:txBody>
                  <a:tcPr>
                    <a:lnL w="3175" cmpd="sng">
                      <a:solidFill>
                        <a:schemeClr val="tx1"/>
                      </a:solidFill>
                      <a:prstDash val="sysDashDot"/>
                    </a:lnL>
                    <a:lnR w="3175" cmpd="sng">
                      <a:solidFill>
                        <a:schemeClr val="tx1"/>
                      </a:solidFill>
                      <a:prstDash val="sysDashDot"/>
                    </a:lnR>
                    <a:lnT w="3175" cmpd="sng">
                      <a:solidFill>
                        <a:schemeClr val="tx1"/>
                      </a:solidFill>
                      <a:prstDash val="sysDashDot"/>
                    </a:lnT>
                    <a:lnB w="3175" cmpd="sng">
                      <a:solidFill>
                        <a:schemeClr val="tx1"/>
                      </a:solidFill>
                      <a:prstDash val="sys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228929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031BDB3-EC49-765E-6124-9DCD812368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513389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CECF565-F319-CC90-9FAC-589DC16D4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165641"/>
              </p:ext>
            </p:extLst>
          </p:nvPr>
        </p:nvGraphicFramePr>
        <p:xfrm>
          <a:off x="675447" y="910884"/>
          <a:ext cx="3174792" cy="268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AEB79C37-0143-E863-3544-E03A6D0E4439}"/>
              </a:ext>
            </a:extLst>
          </p:cNvPr>
          <p:cNvSpPr/>
          <p:nvPr/>
        </p:nvSpPr>
        <p:spPr>
          <a:xfrm rot="10800000">
            <a:off x="1186199" y="1034233"/>
            <a:ext cx="426720" cy="1147267"/>
          </a:xfrm>
          <a:prstGeom prst="rightBrace">
            <a:avLst>
              <a:gd name="adj1" fmla="val 8333"/>
              <a:gd name="adj2" fmla="val 526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D45-5591-80BE-B4FE-BDAA6EE4BE05}"/>
              </a:ext>
            </a:extLst>
          </p:cNvPr>
          <p:cNvSpPr txBox="1"/>
          <p:nvPr/>
        </p:nvSpPr>
        <p:spPr>
          <a:xfrm>
            <a:off x="53650" y="1185073"/>
            <a:ext cx="1069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Rapidly growing market, with </a:t>
            </a:r>
            <a:r>
              <a:rPr lang="en-IN" sz="1400" b="1"/>
              <a:t>45 %</a:t>
            </a:r>
            <a:r>
              <a:rPr lang="en-IN" sz="1400"/>
              <a:t> falling in this category by 20</a:t>
            </a:r>
            <a:r>
              <a:rPr lang="en-IN" sz="1400" b="1"/>
              <a:t>30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7CECF8C-FB0B-CB8E-8EB4-C57DD9641504}"/>
              </a:ext>
            </a:extLst>
          </p:cNvPr>
          <p:cNvSpPr/>
          <p:nvPr/>
        </p:nvSpPr>
        <p:spPr>
          <a:xfrm>
            <a:off x="3198522" y="1327785"/>
            <a:ext cx="426722" cy="3147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E7F641-6A3D-9DEF-12EC-4A43D17FE3EC}"/>
              </a:ext>
            </a:extLst>
          </p:cNvPr>
          <p:cNvSpPr/>
          <p:nvPr/>
        </p:nvSpPr>
        <p:spPr>
          <a:xfrm>
            <a:off x="3198523" y="1860057"/>
            <a:ext cx="426721" cy="2943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70CF2-CA85-CED4-0932-3F19371368E7}"/>
              </a:ext>
            </a:extLst>
          </p:cNvPr>
          <p:cNvSpPr txBox="1"/>
          <p:nvPr/>
        </p:nvSpPr>
        <p:spPr>
          <a:xfrm>
            <a:off x="3893153" y="1020311"/>
            <a:ext cx="1069236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IN" sz="1600"/>
              <a:t>Luxury and premium segment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02A45-45F1-2C26-BD80-6812B6B488BC}"/>
              </a:ext>
            </a:extLst>
          </p:cNvPr>
          <p:cNvSpPr txBox="1"/>
          <p:nvPr/>
        </p:nvSpPr>
        <p:spPr>
          <a:xfrm>
            <a:off x="3893153" y="2255797"/>
            <a:ext cx="1069236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IN" sz="1600"/>
              <a:t>Growing market, where ABI foray into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EE285C-6224-50C1-910D-74C2DE992DF7}"/>
              </a:ext>
            </a:extLst>
          </p:cNvPr>
          <p:cNvSpPr txBox="1"/>
          <p:nvPr/>
        </p:nvSpPr>
        <p:spPr>
          <a:xfrm>
            <a:off x="277205" y="3669413"/>
            <a:ext cx="4685184" cy="769441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The whiskey segment was the market's most lucrative in 2021, with total revenues of </a:t>
            </a:r>
            <a:r>
              <a:rPr lang="en-US" sz="1400" b="1">
                <a:solidFill>
                  <a:srgbClr val="002060"/>
                </a:solidFill>
              </a:rPr>
              <a:t>$23.7b, </a:t>
            </a:r>
            <a:r>
              <a:rPr lang="en-US" sz="1400">
                <a:solidFill>
                  <a:srgbClr val="002060"/>
                </a:solidFill>
              </a:rPr>
              <a:t>equivalent to </a:t>
            </a:r>
            <a:r>
              <a:rPr lang="en-US" sz="1400" b="1">
                <a:solidFill>
                  <a:srgbClr val="002060"/>
                </a:solidFill>
              </a:rPr>
              <a:t>61.6%</a:t>
            </a:r>
            <a:r>
              <a:rPr lang="en-US" sz="1400">
                <a:solidFill>
                  <a:srgbClr val="002060"/>
                </a:solidFill>
              </a:rPr>
              <a:t>of the market's overall value</a:t>
            </a:r>
            <a:r>
              <a:rPr lang="en-US" sz="1600"/>
              <a:t>. 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AFE793-2E77-A76C-7EC6-EC70B390A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5" y="4819059"/>
            <a:ext cx="3345671" cy="192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B2EC43-709E-F7D1-8D6A-346249C5E6F6}"/>
              </a:ext>
            </a:extLst>
          </p:cNvPr>
          <p:cNvSpPr/>
          <p:nvPr/>
        </p:nvSpPr>
        <p:spPr>
          <a:xfrm rot="5400000">
            <a:off x="4238282" y="526114"/>
            <a:ext cx="243588" cy="8165742"/>
          </a:xfrm>
          <a:prstGeom prst="rightBrace">
            <a:avLst>
              <a:gd name="adj1" fmla="val 8333"/>
              <a:gd name="adj2" fmla="val 5265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AD8B95A5-52BE-9858-9795-DB4CA77794F1}"/>
              </a:ext>
            </a:extLst>
          </p:cNvPr>
          <p:cNvSpPr txBox="1">
            <a:spLocks/>
          </p:cNvSpPr>
          <p:nvPr/>
        </p:nvSpPr>
        <p:spPr>
          <a:xfrm>
            <a:off x="10203" y="865158"/>
            <a:ext cx="7799156" cy="4558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The Market					Existing Players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AED557-6A74-B611-E50B-05ECBD7E0C96}"/>
              </a:ext>
            </a:extLst>
          </p:cNvPr>
          <p:cNvSpPr/>
          <p:nvPr/>
        </p:nvSpPr>
        <p:spPr>
          <a:xfrm>
            <a:off x="4127286" y="5061748"/>
            <a:ext cx="4282995" cy="1628904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01010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People associate ABI as a brand for the young only, whiskey is age agnostic. Opportunity to cut through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>
                <a:solidFill>
                  <a:schemeClr val="tx1"/>
                </a:solidFill>
              </a:rPr>
              <a:t>Whiskey is associated with celebration, gathering, achievement, smooth 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1">
                <a:solidFill>
                  <a:schemeClr val="tx1"/>
                </a:solidFill>
              </a:rPr>
              <a:t>Rise in preference for Indigenously made spirits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EF0F4B-F0CD-7A61-BAEB-DCC25F4B3E2D}"/>
              </a:ext>
            </a:extLst>
          </p:cNvPr>
          <p:cNvSpPr/>
          <p:nvPr/>
        </p:nvSpPr>
        <p:spPr>
          <a:xfrm>
            <a:off x="9126427" y="4321022"/>
            <a:ext cx="1516734" cy="1516734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Untapped market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3B713ED-7494-3E88-9A67-B5D543CB08F4}"/>
              </a:ext>
            </a:extLst>
          </p:cNvPr>
          <p:cNvSpPr/>
          <p:nvPr/>
        </p:nvSpPr>
        <p:spPr>
          <a:xfrm>
            <a:off x="10258757" y="4321022"/>
            <a:ext cx="1516734" cy="1516734"/>
          </a:xfrm>
          <a:prstGeom prst="ellipse">
            <a:avLst/>
          </a:prstGeom>
          <a:solidFill>
            <a:srgbClr val="FFC000">
              <a:alpha val="5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 Consumer preference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2F5B67-A170-309E-DC85-2FB374068860}"/>
              </a:ext>
            </a:extLst>
          </p:cNvPr>
          <p:cNvSpPr/>
          <p:nvPr/>
        </p:nvSpPr>
        <p:spPr>
          <a:xfrm>
            <a:off x="9700121" y="5203380"/>
            <a:ext cx="1516734" cy="1516734"/>
          </a:xfrm>
          <a:prstGeom prst="ellipse">
            <a:avLst/>
          </a:prstGeom>
          <a:solidFill>
            <a:srgbClr val="E7C62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solidFill>
                <a:schemeClr val="tx1"/>
              </a:solidFill>
            </a:endParaRPr>
          </a:p>
          <a:p>
            <a:pPr algn="ctr"/>
            <a:r>
              <a:rPr lang="en-IN" sz="140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8E3FA3-9844-EA7D-74F1-280C929258D8}"/>
              </a:ext>
            </a:extLst>
          </p:cNvPr>
          <p:cNvSpPr txBox="1"/>
          <p:nvPr/>
        </p:nvSpPr>
        <p:spPr>
          <a:xfrm>
            <a:off x="10247200" y="2990981"/>
            <a:ext cx="205381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>
                <a:solidFill>
                  <a:srgbClr val="FF0000"/>
                </a:solidFill>
              </a:rPr>
              <a:t>What is the next big thing?.........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22F120-D624-A1E8-F7DA-DBEBF6CEA43C}"/>
              </a:ext>
            </a:extLst>
          </p:cNvPr>
          <p:cNvSpPr txBox="1"/>
          <p:nvPr/>
        </p:nvSpPr>
        <p:spPr>
          <a:xfrm>
            <a:off x="192486" y="452176"/>
            <a:ext cx="1167461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Whisky is a growing market in India, and is currently untapped market by ABI, making an exciting proposition…</a:t>
            </a:r>
          </a:p>
        </p:txBody>
      </p:sp>
      <p:pic>
        <p:nvPicPr>
          <p:cNvPr id="2" name="Picture 1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CEF8916A-76C1-E51B-A4C6-03F065EF19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pic>
        <p:nvPicPr>
          <p:cNvPr id="15" name="Picture 2" descr="Glenfiddich Logo, symbol, meaning, history, PNG, brand">
            <a:extLst>
              <a:ext uri="{FF2B5EF4-FFF2-40B4-BE49-F238E27FC236}">
                <a16:creationId xmlns:a16="http://schemas.microsoft.com/office/drawing/2014/main" id="{187D2B32-D96C-2EE4-CE67-AA7F33ED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94" y="1231270"/>
            <a:ext cx="867212" cy="4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hivas Logo, symbol, meaning, history, PNG, brand">
            <a:extLst>
              <a:ext uri="{FF2B5EF4-FFF2-40B4-BE49-F238E27FC236}">
                <a16:creationId xmlns:a16="http://schemas.microsoft.com/office/drawing/2014/main" id="{1BFF8DB9-E4CB-DFF7-F166-65211503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511" y="2176627"/>
            <a:ext cx="803642" cy="3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acallan logo download in SVG vector format or in PNG format">
            <a:extLst>
              <a:ext uri="{FF2B5EF4-FFF2-40B4-BE49-F238E27FC236}">
                <a16:creationId xmlns:a16="http://schemas.microsoft.com/office/drawing/2014/main" id="{2DD81DF6-1296-0E8E-D223-F4810A8D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964" y="1509877"/>
            <a:ext cx="867613" cy="4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mrut 6 Year (2014) for Whisky Neat — Whiskery Turnip ...">
            <a:extLst>
              <a:ext uri="{FF2B5EF4-FFF2-40B4-BE49-F238E27FC236}">
                <a16:creationId xmlns:a16="http://schemas.microsoft.com/office/drawing/2014/main" id="{CEA3C855-7CC9-58CC-FF5C-39DA8EC7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09" y="1473398"/>
            <a:ext cx="973632" cy="6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Paul John Whisky - The Great Indian Single Malt from Goa, India">
            <a:extLst>
              <a:ext uri="{FF2B5EF4-FFF2-40B4-BE49-F238E27FC236}">
                <a16:creationId xmlns:a16="http://schemas.microsoft.com/office/drawing/2014/main" id="{F617E896-7CF5-5329-AF80-6D25C437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32" y="1249642"/>
            <a:ext cx="714168" cy="5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Officer's Choice Brand Value &amp; Company Profile | Brandirectory">
            <a:extLst>
              <a:ext uri="{FF2B5EF4-FFF2-40B4-BE49-F238E27FC236}">
                <a16:creationId xmlns:a16="http://schemas.microsoft.com/office/drawing/2014/main" id="{B84B95E3-3537-55D9-D804-6294401C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500" y="2710701"/>
            <a:ext cx="1403832" cy="6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D1967A-048C-01A7-22A1-EA5016BB1E14}"/>
              </a:ext>
            </a:extLst>
          </p:cNvPr>
          <p:cNvCxnSpPr>
            <a:cxnSpLocks/>
          </p:cNvCxnSpPr>
          <p:nvPr/>
        </p:nvCxnSpPr>
        <p:spPr>
          <a:xfrm>
            <a:off x="7891694" y="910884"/>
            <a:ext cx="0" cy="3696165"/>
          </a:xfrm>
          <a:prstGeom prst="straightConnector1">
            <a:avLst/>
          </a:prstGeom>
          <a:ln w="38100">
            <a:solidFill>
              <a:srgbClr val="0101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4" descr="Blenders Pride | Pernod Ricard">
            <a:extLst>
              <a:ext uri="{FF2B5EF4-FFF2-40B4-BE49-F238E27FC236}">
                <a16:creationId xmlns:a16="http://schemas.microsoft.com/office/drawing/2014/main" id="{24FF55FC-8A07-2C6D-1BD1-53002E6B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52" y="3197455"/>
            <a:ext cx="1403831" cy="61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B9A84D-83F5-838F-7B6F-11958A7603A0}"/>
              </a:ext>
            </a:extLst>
          </p:cNvPr>
          <p:cNvCxnSpPr>
            <a:cxnSpLocks/>
          </p:cNvCxnSpPr>
          <p:nvPr/>
        </p:nvCxnSpPr>
        <p:spPr>
          <a:xfrm>
            <a:off x="5234452" y="2629080"/>
            <a:ext cx="4746285" cy="15911"/>
          </a:xfrm>
          <a:prstGeom prst="straightConnector1">
            <a:avLst/>
          </a:prstGeom>
          <a:ln w="38100">
            <a:solidFill>
              <a:srgbClr val="0101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he Glenlivet Logo - WhiskyFlavour">
            <a:extLst>
              <a:ext uri="{FF2B5EF4-FFF2-40B4-BE49-F238E27FC236}">
                <a16:creationId xmlns:a16="http://schemas.microsoft.com/office/drawing/2014/main" id="{C7A32A75-D786-EC13-400A-E6AE64D2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11" y="1682726"/>
            <a:ext cx="789486" cy="56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ck &amp; White Logo PNG Vector (CDR) Free Download">
            <a:extLst>
              <a:ext uri="{FF2B5EF4-FFF2-40B4-BE49-F238E27FC236}">
                <a16:creationId xmlns:a16="http://schemas.microsoft.com/office/drawing/2014/main" id="{22445B12-791D-4EF2-3DEE-E2221A41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2" y="3759736"/>
            <a:ext cx="641839" cy="6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meson Logo, symbol, meaning, history, PNG, brand">
            <a:extLst>
              <a:ext uri="{FF2B5EF4-FFF2-40B4-BE49-F238E27FC236}">
                <a16:creationId xmlns:a16="http://schemas.microsoft.com/office/drawing/2014/main" id="{04823271-E59E-479F-58BA-D29927AAA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209" y="685979"/>
            <a:ext cx="91551" cy="5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allantine's Logo and symbol, meaning, history, PNG, brand">
            <a:extLst>
              <a:ext uri="{FF2B5EF4-FFF2-40B4-BE49-F238E27FC236}">
                <a16:creationId xmlns:a16="http://schemas.microsoft.com/office/drawing/2014/main" id="{85CF9171-3947-BBEA-3C9D-37361BE6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30" y="3326650"/>
            <a:ext cx="1032150" cy="5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isky Flavour Blog: Jameson - The Taste Of Irish Whiskey">
            <a:extLst>
              <a:ext uri="{FF2B5EF4-FFF2-40B4-BE49-F238E27FC236}">
                <a16:creationId xmlns:a16="http://schemas.microsoft.com/office/drawing/2014/main" id="{D740110C-7BDE-0C51-F702-24D8997D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124" y="2781457"/>
            <a:ext cx="1032150" cy="6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oyal Stag Live It Large - YouTube">
            <a:extLst>
              <a:ext uri="{FF2B5EF4-FFF2-40B4-BE49-F238E27FC236}">
                <a16:creationId xmlns:a16="http://schemas.microsoft.com/office/drawing/2014/main" id="{F19E889C-1B98-70EA-F10A-F1D166FD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467" y="3880187"/>
            <a:ext cx="694164" cy="69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cDowell's No.1 Logo and Tagline - Slogan - Owner">
            <a:extLst>
              <a:ext uri="{FF2B5EF4-FFF2-40B4-BE49-F238E27FC236}">
                <a16:creationId xmlns:a16="http://schemas.microsoft.com/office/drawing/2014/main" id="{94FB6729-1410-0A9F-B287-2588D0C8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51" y="3276068"/>
            <a:ext cx="786690" cy="7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hiskey Signature McDowell's No.1 Scotch whisky Antiquity, pichkari, label,  logo, united Spirits png | PNGWing">
            <a:extLst>
              <a:ext uri="{FF2B5EF4-FFF2-40B4-BE49-F238E27FC236}">
                <a16:creationId xmlns:a16="http://schemas.microsoft.com/office/drawing/2014/main" id="{CB896F33-F8A2-57F6-29B5-5ACD3B0AA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13141" r="6930" b="50950"/>
          <a:stretch/>
        </p:blipFill>
        <p:spPr bwMode="auto">
          <a:xfrm>
            <a:off x="5444256" y="2673975"/>
            <a:ext cx="1219002" cy="51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at 69 Logo and Tagline - Slogan - Manufacturer - Country of origin">
            <a:extLst>
              <a:ext uri="{FF2B5EF4-FFF2-40B4-BE49-F238E27FC236}">
                <a16:creationId xmlns:a16="http://schemas.microsoft.com/office/drawing/2014/main" id="{E32230DC-216A-A530-BEA7-82347997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68" y="2974383"/>
            <a:ext cx="910972" cy="5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Black Dog Scotch Whisky - Wikipedia">
            <a:extLst>
              <a:ext uri="{FF2B5EF4-FFF2-40B4-BE49-F238E27FC236}">
                <a16:creationId xmlns:a16="http://schemas.microsoft.com/office/drawing/2014/main" id="{AE26AC9B-DF2A-3620-DFFE-7F4E2BCD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918" y="3822778"/>
            <a:ext cx="1277955" cy="45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24BEB63-529C-F097-50AD-DB3CA2A04DEC}"/>
              </a:ext>
            </a:extLst>
          </p:cNvPr>
          <p:cNvSpPr/>
          <p:nvPr/>
        </p:nvSpPr>
        <p:spPr>
          <a:xfrm>
            <a:off x="6579112" y="1346786"/>
            <a:ext cx="1203995" cy="1180845"/>
          </a:xfrm>
          <a:prstGeom prst="ellipse">
            <a:avLst/>
          </a:prstGeom>
          <a:solidFill>
            <a:schemeClr val="bg2"/>
          </a:solidFill>
          <a:ln w="28575">
            <a:solidFill>
              <a:srgbClr val="00206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3AAFF85-70AB-7499-F427-8718DCB42212}"/>
              </a:ext>
            </a:extLst>
          </p:cNvPr>
          <p:cNvCxnSpPr>
            <a:cxnSpLocks/>
          </p:cNvCxnSpPr>
          <p:nvPr/>
        </p:nvCxnSpPr>
        <p:spPr>
          <a:xfrm flipV="1">
            <a:off x="7181109" y="1074930"/>
            <a:ext cx="2399606" cy="473006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5D6FF44-0835-6BE4-372D-E510C74339F2}"/>
              </a:ext>
            </a:extLst>
          </p:cNvPr>
          <p:cNvSpPr txBox="1"/>
          <p:nvPr/>
        </p:nvSpPr>
        <p:spPr>
          <a:xfrm>
            <a:off x="10186203" y="807998"/>
            <a:ext cx="1747996" cy="1169551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15163A"/>
                </a:solidFill>
              </a:rPr>
              <a:t>Blue ocean strategy- </a:t>
            </a:r>
            <a:r>
              <a:rPr lang="en-IN" sz="1400"/>
              <a:t>we play here, premium and Indigenous segment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C31FEF-67FA-C6AB-B6E9-FC413C07AE87}"/>
              </a:ext>
            </a:extLst>
          </p:cNvPr>
          <p:cNvSpPr txBox="1"/>
          <p:nvPr/>
        </p:nvSpPr>
        <p:spPr>
          <a:xfrm>
            <a:off x="9113976" y="2367992"/>
            <a:ext cx="85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Foreign</a:t>
            </a:r>
            <a:r>
              <a:rPr lang="en-IN" sz="110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C45FE7-A61B-A212-7CC7-203A385FF34E}"/>
              </a:ext>
            </a:extLst>
          </p:cNvPr>
          <p:cNvSpPr txBox="1"/>
          <p:nvPr/>
        </p:nvSpPr>
        <p:spPr>
          <a:xfrm>
            <a:off x="5370127" y="2367992"/>
            <a:ext cx="1345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Indian</a:t>
            </a:r>
            <a:r>
              <a:rPr lang="en-IN" sz="1100"/>
              <a:t>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A23C0D-883D-0DC3-8AE8-171CDEADA76D}"/>
              </a:ext>
            </a:extLst>
          </p:cNvPr>
          <p:cNvSpPr txBox="1"/>
          <p:nvPr/>
        </p:nvSpPr>
        <p:spPr>
          <a:xfrm>
            <a:off x="7866431" y="790218"/>
            <a:ext cx="134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Premium</a:t>
            </a:r>
            <a:r>
              <a:rPr lang="en-IN" sz="110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4EF22B-E046-7709-1C95-27E6854C29D7}"/>
              </a:ext>
            </a:extLst>
          </p:cNvPr>
          <p:cNvSpPr txBox="1"/>
          <p:nvPr/>
        </p:nvSpPr>
        <p:spPr>
          <a:xfrm>
            <a:off x="7917442" y="4442523"/>
            <a:ext cx="1345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/>
              <a:t>Value</a:t>
            </a:r>
            <a:r>
              <a:rPr lang="en-IN" sz="1100" b="1"/>
              <a:t> </a:t>
            </a:r>
            <a:endParaRPr lang="en-IN" sz="11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2D6392-FDD5-577C-7950-BC251DF31805}"/>
              </a:ext>
            </a:extLst>
          </p:cNvPr>
          <p:cNvSpPr txBox="1"/>
          <p:nvPr/>
        </p:nvSpPr>
        <p:spPr>
          <a:xfrm>
            <a:off x="10186203" y="1981673"/>
            <a:ext cx="1747996" cy="738664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400" b="1"/>
              <a:t>Growing market </a:t>
            </a:r>
            <a:r>
              <a:rPr lang="en-IN" sz="1400"/>
              <a:t>with the increasing rich</a:t>
            </a:r>
          </a:p>
        </p:txBody>
      </p:sp>
      <p:sp>
        <p:nvSpPr>
          <p:cNvPr id="1024" name="Plus Sign 1023">
            <a:extLst>
              <a:ext uri="{FF2B5EF4-FFF2-40B4-BE49-F238E27FC236}">
                <a16:creationId xmlns:a16="http://schemas.microsoft.com/office/drawing/2014/main" id="{0BFC1DE1-21ED-CE80-5086-44C3055A91D7}"/>
              </a:ext>
            </a:extLst>
          </p:cNvPr>
          <p:cNvSpPr/>
          <p:nvPr/>
        </p:nvSpPr>
        <p:spPr>
          <a:xfrm>
            <a:off x="4928687" y="2624554"/>
            <a:ext cx="476699" cy="47669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DB7542C-A9D2-0055-CF49-FFD24FDA7AAC}"/>
              </a:ext>
            </a:extLst>
          </p:cNvPr>
          <p:cNvSpPr txBox="1"/>
          <p:nvPr/>
        </p:nvSpPr>
        <p:spPr>
          <a:xfrm>
            <a:off x="173617" y="4621559"/>
            <a:ext cx="2755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>
                <a:solidFill>
                  <a:srgbClr val="15163A"/>
                </a:solidFill>
              </a:rPr>
              <a:t>Whiskey revenue in India</a:t>
            </a:r>
          </a:p>
        </p:txBody>
      </p:sp>
      <p:sp>
        <p:nvSpPr>
          <p:cNvPr id="51" name="Title 5">
            <a:extLst>
              <a:ext uri="{FF2B5EF4-FFF2-40B4-BE49-F238E27FC236}">
                <a16:creationId xmlns:a16="http://schemas.microsoft.com/office/drawing/2014/main" id="{13F26D17-E8B1-6E64-3FFC-BBB7FD7BA23A}"/>
              </a:ext>
            </a:extLst>
          </p:cNvPr>
          <p:cNvSpPr txBox="1">
            <a:spLocks/>
          </p:cNvSpPr>
          <p:nvPr/>
        </p:nvSpPr>
        <p:spPr>
          <a:xfrm>
            <a:off x="10127274" y="3809950"/>
            <a:ext cx="2053818" cy="387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1A33C"/>
                </a:solidFill>
              </a:rPr>
              <a:t>Where We Play?</a:t>
            </a:r>
          </a:p>
        </p:txBody>
      </p:sp>
      <p:sp>
        <p:nvSpPr>
          <p:cNvPr id="53" name="Title 5">
            <a:extLst>
              <a:ext uri="{FF2B5EF4-FFF2-40B4-BE49-F238E27FC236}">
                <a16:creationId xmlns:a16="http://schemas.microsoft.com/office/drawing/2014/main" id="{2E43604A-BD98-9F4C-A3C6-05232FA81272}"/>
              </a:ext>
            </a:extLst>
          </p:cNvPr>
          <p:cNvSpPr txBox="1">
            <a:spLocks/>
          </p:cNvSpPr>
          <p:nvPr/>
        </p:nvSpPr>
        <p:spPr>
          <a:xfrm>
            <a:off x="5335579" y="4686149"/>
            <a:ext cx="2658518" cy="3872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Current Associations</a:t>
            </a:r>
          </a:p>
        </p:txBody>
      </p:sp>
    </p:spTree>
    <p:extLst>
      <p:ext uri="{BB962C8B-B14F-4D97-AF65-F5344CB8AC3E}">
        <p14:creationId xmlns:p14="http://schemas.microsoft.com/office/powerpoint/2010/main" val="264623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34123" y="6260307"/>
            <a:ext cx="529428" cy="236678"/>
          </a:xfrm>
        </p:spPr>
        <p:txBody>
          <a:bodyPr/>
          <a:lstStyle/>
          <a:p>
            <a:fld id="{99E61589-955B-3549-AD19-CD847E0672FB}" type="slidenum">
              <a:rPr lang="en-US" sz="1400" smtClean="0"/>
              <a:pPr/>
              <a:t>3</a:t>
            </a:fld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6AED2-38AC-E9F6-AD77-80833C326633}"/>
              </a:ext>
            </a:extLst>
          </p:cNvPr>
          <p:cNvSpPr txBox="1"/>
          <p:nvPr/>
        </p:nvSpPr>
        <p:spPr>
          <a:xfrm>
            <a:off x="342420" y="517185"/>
            <a:ext cx="1154097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NE provides perfect synergy &amp; landscape to launch </a:t>
            </a:r>
            <a:r>
              <a:rPr lang="en-IN" sz="1600" b="1" err="1">
                <a:solidFill>
                  <a:srgbClr val="FF0000"/>
                </a:solidFill>
              </a:rPr>
              <a:t>ABInBev</a:t>
            </a:r>
            <a:r>
              <a:rPr lang="en-IN" sz="1600" b="1">
                <a:solidFill>
                  <a:srgbClr val="FF0000"/>
                </a:solidFill>
              </a:rPr>
              <a:t> in premium whisky market, all while giving back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5C8D8B7-F3D3-B843-6D40-58288D5011E8}"/>
              </a:ext>
            </a:extLst>
          </p:cNvPr>
          <p:cNvSpPr txBox="1">
            <a:spLocks/>
          </p:cNvSpPr>
          <p:nvPr/>
        </p:nvSpPr>
        <p:spPr>
          <a:xfrm>
            <a:off x="286545" y="868728"/>
            <a:ext cx="11506351" cy="6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err="1">
                <a:solidFill>
                  <a:srgbClr val="D1A33C"/>
                </a:solidFill>
              </a:rPr>
              <a:t>ABInBev</a:t>
            </a:r>
            <a:r>
              <a:rPr lang="en-US" sz="1800">
                <a:solidFill>
                  <a:srgbClr val="D1A33C"/>
                </a:solidFill>
              </a:rPr>
              <a:t> Values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7C23304B-53C3-13D5-030D-09FFED77855B}"/>
              </a:ext>
            </a:extLst>
          </p:cNvPr>
          <p:cNvSpPr txBox="1">
            <a:spLocks/>
          </p:cNvSpPr>
          <p:nvPr/>
        </p:nvSpPr>
        <p:spPr>
          <a:xfrm>
            <a:off x="5836777" y="873099"/>
            <a:ext cx="3777474" cy="6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Why North-East and East? </a:t>
            </a:r>
          </a:p>
        </p:txBody>
      </p:sp>
      <p:pic>
        <p:nvPicPr>
          <p:cNvPr id="7174" name="Picture 6" descr="Lau Pani/Sulai (local alcohol ) kills... - Assam অসম { Axom } | Facebook">
            <a:extLst>
              <a:ext uri="{FF2B5EF4-FFF2-40B4-BE49-F238E27FC236}">
                <a16:creationId xmlns:a16="http://schemas.microsoft.com/office/drawing/2014/main" id="{34E98798-B31E-80C9-1407-8556E3A6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675" y="1003513"/>
            <a:ext cx="1010315" cy="7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10B55C-BD5B-231E-7774-4990E63715E7}"/>
              </a:ext>
            </a:extLst>
          </p:cNvPr>
          <p:cNvSpPr txBox="1"/>
          <p:nvPr/>
        </p:nvSpPr>
        <p:spPr>
          <a:xfrm>
            <a:off x="10922616" y="1723143"/>
            <a:ext cx="1834587" cy="34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err="1"/>
              <a:t>Sulai</a:t>
            </a:r>
            <a:r>
              <a:rPr lang="en-IN" sz="1400" i="1"/>
              <a:t>, Assam</a:t>
            </a:r>
          </a:p>
        </p:txBody>
      </p:sp>
      <p:pic>
        <p:nvPicPr>
          <p:cNvPr id="7176" name="Picture 8" descr="Meghalaya, Sikkim's ethnic alcohol drinks could be the next big thing!">
            <a:extLst>
              <a:ext uri="{FF2B5EF4-FFF2-40B4-BE49-F238E27FC236}">
                <a16:creationId xmlns:a16="http://schemas.microsoft.com/office/drawing/2014/main" id="{5BAB79DB-B8C7-FADF-77E5-BF4C240D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675" y="2207714"/>
            <a:ext cx="1000300" cy="6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C881F5-0723-1AA8-B631-0D02046FB5B3}"/>
              </a:ext>
            </a:extLst>
          </p:cNvPr>
          <p:cNvSpPr txBox="1"/>
          <p:nvPr/>
        </p:nvSpPr>
        <p:spPr>
          <a:xfrm>
            <a:off x="11020080" y="2865235"/>
            <a:ext cx="115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err="1"/>
              <a:t>Kiad</a:t>
            </a:r>
            <a:r>
              <a:rPr lang="en-IN" sz="1400" i="1"/>
              <a:t>, Meghalaya</a:t>
            </a:r>
          </a:p>
        </p:txBody>
      </p:sp>
      <p:pic>
        <p:nvPicPr>
          <p:cNvPr id="7178" name="Picture 10" descr="Mizoram's grape farmers outraged over seizure of locally-made wine">
            <a:extLst>
              <a:ext uri="{FF2B5EF4-FFF2-40B4-BE49-F238E27FC236}">
                <a16:creationId xmlns:a16="http://schemas.microsoft.com/office/drawing/2014/main" id="{0673F7D6-52DD-2E34-775C-72A163FE8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844" y="3388455"/>
            <a:ext cx="1024131" cy="7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A0D466-0D75-923A-7990-BBB507433C77}"/>
              </a:ext>
            </a:extLst>
          </p:cNvPr>
          <p:cNvSpPr txBox="1"/>
          <p:nvPr/>
        </p:nvSpPr>
        <p:spPr>
          <a:xfrm>
            <a:off x="10972016" y="4137566"/>
            <a:ext cx="1834587" cy="58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err="1"/>
              <a:t>Champwine</a:t>
            </a:r>
            <a:r>
              <a:rPr lang="en-IN" sz="1400" i="1"/>
              <a:t>,</a:t>
            </a:r>
          </a:p>
          <a:p>
            <a:r>
              <a:rPr lang="en-IN" sz="1400" i="1"/>
              <a:t>Mizoram</a:t>
            </a:r>
          </a:p>
        </p:txBody>
      </p:sp>
      <p:pic>
        <p:nvPicPr>
          <p:cNvPr id="7180" name="Picture 12" descr="Move over beer! Govt to bottle and sell traditional tribal drink Mahua from  Bastar - BusinessToday">
            <a:extLst>
              <a:ext uri="{FF2B5EF4-FFF2-40B4-BE49-F238E27FC236}">
                <a16:creationId xmlns:a16="http://schemas.microsoft.com/office/drawing/2014/main" id="{C7E611E3-848B-B41F-DE4D-501E2650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390" y="4706741"/>
            <a:ext cx="1009643" cy="7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80ECC3-D13C-ECC4-2DBA-E1E2FF9F34D9}"/>
              </a:ext>
            </a:extLst>
          </p:cNvPr>
          <p:cNvSpPr txBox="1"/>
          <p:nvPr/>
        </p:nvSpPr>
        <p:spPr>
          <a:xfrm>
            <a:off x="11128386" y="5714151"/>
            <a:ext cx="1224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/>
              <a:t>Mahua, </a:t>
            </a:r>
            <a:r>
              <a:rPr lang="en-IN" sz="1400" i="1" err="1"/>
              <a:t>Chattisgarh</a:t>
            </a:r>
            <a:r>
              <a:rPr lang="en-IN" sz="1400" i="1"/>
              <a:t> and Jharkhand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A68BB-028A-66E5-3B0A-E7A78E8D9C52}"/>
              </a:ext>
            </a:extLst>
          </p:cNvPr>
          <p:cNvSpPr txBox="1"/>
          <p:nvPr/>
        </p:nvSpPr>
        <p:spPr>
          <a:xfrm>
            <a:off x="188644" y="1191638"/>
            <a:ext cx="5482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21568EAD-BEB4-045C-5BD7-7325988011F2}"/>
              </a:ext>
            </a:extLst>
          </p:cNvPr>
          <p:cNvSpPr/>
          <p:nvPr/>
        </p:nvSpPr>
        <p:spPr>
          <a:xfrm>
            <a:off x="2425395" y="2532095"/>
            <a:ext cx="476699" cy="476699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1961DA-E56D-C8AD-D9BC-D34BE13E703F}"/>
              </a:ext>
            </a:extLst>
          </p:cNvPr>
          <p:cNvSpPr/>
          <p:nvPr/>
        </p:nvSpPr>
        <p:spPr>
          <a:xfrm>
            <a:off x="342824" y="1256712"/>
            <a:ext cx="4982534" cy="133171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Serves as an engine for economic growth, sustainable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The organisation thrives when communities thrive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Never takes shortcuts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Leader for change and innovate for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The organisation dreams big</a:t>
            </a:r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6967A4D5-CD86-9AC1-53D9-7F4C371349AA}"/>
              </a:ext>
            </a:extLst>
          </p:cNvPr>
          <p:cNvSpPr/>
          <p:nvPr/>
        </p:nvSpPr>
        <p:spPr>
          <a:xfrm>
            <a:off x="5403028" y="2476531"/>
            <a:ext cx="535446" cy="533400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47BBE1-6859-E49C-5C17-B7E83EE9D04D}"/>
              </a:ext>
            </a:extLst>
          </p:cNvPr>
          <p:cNvSpPr/>
          <p:nvPr/>
        </p:nvSpPr>
        <p:spPr>
          <a:xfrm>
            <a:off x="342824" y="2933793"/>
            <a:ext cx="4982534" cy="638568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IN" sz="1400" b="0" i="0" u="none" strike="noStrike">
                <a:solidFill>
                  <a:srgbClr val="000000"/>
                </a:solidFill>
                <a:effectLst/>
              </a:rPr>
              <a:t>Sustainable income source to farmers- steady stream of income. Farmers struggle in in N-E India due to the timeless prevalence of shifting cultivation.</a:t>
            </a:r>
            <a:r>
              <a:rPr lang="en-US" sz="1400" b="0" i="0">
                <a:solidFill>
                  <a:srgbClr val="000000"/>
                </a:solidFill>
                <a:effectLst/>
              </a:rPr>
              <a:t>​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C96F84-0ACE-FB1D-D89C-E7F5C01CD3E7}"/>
              </a:ext>
            </a:extLst>
          </p:cNvPr>
          <p:cNvSpPr/>
          <p:nvPr/>
        </p:nvSpPr>
        <p:spPr>
          <a:xfrm>
            <a:off x="342824" y="3691791"/>
            <a:ext cx="4982534" cy="386952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IN" sz="1400" b="0" i="0" u="none" strike="noStrike">
                <a:solidFill>
                  <a:srgbClr val="000000"/>
                </a:solidFill>
                <a:effectLst/>
              </a:rPr>
              <a:t>Financially empower the last remaining matriarchal tribes by empowering them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042749-6478-3472-17AC-1A05B601CC5E}"/>
              </a:ext>
            </a:extLst>
          </p:cNvPr>
          <p:cNvSpPr/>
          <p:nvPr/>
        </p:nvSpPr>
        <p:spPr>
          <a:xfrm>
            <a:off x="342824" y="4202502"/>
            <a:ext cx="4982534" cy="460274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i="0" u="none" strike="noStrike">
                <a:solidFill>
                  <a:srgbClr val="000000"/>
                </a:solidFill>
                <a:effectLst/>
              </a:rPr>
              <a:t>Preserving the long-lost culture and intricate craftsmanship of traditional beverages and innovate to crafting distinctive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8FB9AF-E668-2916-3FAA-F55F740CFD15}"/>
              </a:ext>
            </a:extLst>
          </p:cNvPr>
          <p:cNvSpPr/>
          <p:nvPr/>
        </p:nvSpPr>
        <p:spPr>
          <a:xfrm>
            <a:off x="342419" y="4750562"/>
            <a:ext cx="4982534" cy="382909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>
                <a:solidFill>
                  <a:srgbClr val="000000"/>
                </a:solidFill>
              </a:rPr>
              <a:t>Learning from our tradition and roots- the art of brewing with fruits, herbs, and spices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3F835E-0D9F-9A8B-BAAC-B6E7DED7C410}"/>
              </a:ext>
            </a:extLst>
          </p:cNvPr>
          <p:cNvSpPr/>
          <p:nvPr/>
        </p:nvSpPr>
        <p:spPr>
          <a:xfrm>
            <a:off x="342419" y="5284383"/>
            <a:ext cx="4982534" cy="412360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US" sz="1400">
                <a:solidFill>
                  <a:srgbClr val="000000"/>
                </a:solidFill>
              </a:rPr>
              <a:t>The plains of Bengal produce highest volume or rice in India</a:t>
            </a:r>
          </a:p>
          <a:p>
            <a:pPr algn="l" rtl="0" fontAlgn="base"/>
            <a:r>
              <a:rPr lang="en-US" sz="1400">
                <a:solidFill>
                  <a:srgbClr val="000000"/>
                </a:solidFill>
              </a:rPr>
              <a:t>The potential of NE is untapped  </a:t>
            </a:r>
            <a:endParaRPr lang="en-US" sz="1400" b="0" i="0">
              <a:solidFill>
                <a:srgbClr val="000000"/>
              </a:solidFill>
              <a:effectLst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6F8C5A-1748-3C22-F22B-C31AD04537A8}"/>
              </a:ext>
            </a:extLst>
          </p:cNvPr>
          <p:cNvGrpSpPr/>
          <p:nvPr/>
        </p:nvGrpSpPr>
        <p:grpSpPr>
          <a:xfrm>
            <a:off x="5730147" y="1214352"/>
            <a:ext cx="5263167" cy="4348205"/>
            <a:chOff x="3667502" y="921025"/>
            <a:chExt cx="5263167" cy="4348205"/>
          </a:xfrm>
        </p:grpSpPr>
        <p:sp>
          <p:nvSpPr>
            <p:cNvPr id="40" name="Rounded Rectangle 2">
              <a:extLst>
                <a:ext uri="{FF2B5EF4-FFF2-40B4-BE49-F238E27FC236}">
                  <a16:creationId xmlns:a16="http://schemas.microsoft.com/office/drawing/2014/main" id="{60C13357-8CCC-5A62-2A43-741C171A69FC}"/>
                </a:ext>
              </a:extLst>
            </p:cNvPr>
            <p:cNvSpPr/>
            <p:nvPr/>
          </p:nvSpPr>
          <p:spPr>
            <a:xfrm>
              <a:off x="5095084" y="1684600"/>
              <a:ext cx="1236203" cy="387417"/>
            </a:xfrm>
            <a:prstGeom prst="roundRect">
              <a:avLst>
                <a:gd name="adj" fmla="val 11574"/>
              </a:avLst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Cost</a:t>
              </a: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B7FA073E-2EEF-FB87-A136-CAC5207DCDFE}"/>
                </a:ext>
              </a:extLst>
            </p:cNvPr>
            <p:cNvSpPr/>
            <p:nvPr/>
          </p:nvSpPr>
          <p:spPr>
            <a:xfrm>
              <a:off x="6393508" y="1708522"/>
              <a:ext cx="1236203" cy="374481"/>
            </a:xfrm>
            <a:prstGeom prst="roundRect">
              <a:avLst>
                <a:gd name="adj" fmla="val 11574"/>
              </a:avLst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Capital</a:t>
              </a:r>
            </a:p>
          </p:txBody>
        </p:sp>
        <p:sp>
          <p:nvSpPr>
            <p:cNvPr id="42" name="Rounded Rectangle 2">
              <a:extLst>
                <a:ext uri="{FF2B5EF4-FFF2-40B4-BE49-F238E27FC236}">
                  <a16:creationId xmlns:a16="http://schemas.microsoft.com/office/drawing/2014/main" id="{AC684FD1-C091-0AB3-51AC-8F67DCFD20BB}"/>
                </a:ext>
              </a:extLst>
            </p:cNvPr>
            <p:cNvSpPr/>
            <p:nvPr/>
          </p:nvSpPr>
          <p:spPr>
            <a:xfrm>
              <a:off x="7593822" y="1708512"/>
              <a:ext cx="1315549" cy="374481"/>
            </a:xfrm>
            <a:prstGeom prst="roundRect">
              <a:avLst>
                <a:gd name="adj" fmla="val 11574"/>
              </a:avLst>
            </a:prstGeom>
            <a:solidFill>
              <a:schemeClr val="accent4">
                <a:lumMod val="5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Revenue</a:t>
              </a: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F6734681-88C1-DBEC-352D-7E88AC324574}"/>
                </a:ext>
              </a:extLst>
            </p:cNvPr>
            <p:cNvSpPr/>
            <p:nvPr/>
          </p:nvSpPr>
          <p:spPr>
            <a:xfrm>
              <a:off x="5035917" y="2213522"/>
              <a:ext cx="1295371" cy="1390428"/>
            </a:xfrm>
            <a:prstGeom prst="roundRect">
              <a:avLst>
                <a:gd name="adj" fmla="val 11574"/>
              </a:avLst>
            </a:prstGeom>
            <a:solidFill>
              <a:srgbClr val="D3A6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cs typeface="Arial" pitchFamily="34" charset="0"/>
                </a:rPr>
                <a:t>High initial customer acquisition cost.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31B5CC5-8C0A-0CF5-B8DA-7D129AFD1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0859" y="2213522"/>
              <a:ext cx="20899" cy="305570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108CF0-3AB7-E606-6E2B-E5384F69F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1280" y="3668292"/>
              <a:ext cx="5033508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C86A0F-2C5F-BAD3-BE1D-99DFF7950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9360" y="5223055"/>
              <a:ext cx="5155428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9B061595-DBB9-4AC5-EDAA-A63CEAA45D9B}"/>
                </a:ext>
              </a:extLst>
            </p:cNvPr>
            <p:cNvSpPr/>
            <p:nvPr/>
          </p:nvSpPr>
          <p:spPr>
            <a:xfrm>
              <a:off x="6393508" y="2213522"/>
              <a:ext cx="1236203" cy="1390424"/>
            </a:xfrm>
            <a:prstGeom prst="roundRect">
              <a:avLst>
                <a:gd name="adj" fmla="val 11574"/>
              </a:avLst>
            </a:prstGeom>
            <a:solidFill>
              <a:srgbClr val="F3D71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Low capex investment due to existing </a:t>
              </a:r>
              <a:r>
                <a:rPr lang="en-IN" sz="1200">
                  <a:solidFill>
                    <a:srgbClr val="002060"/>
                  </a:solidFill>
                  <a:cs typeface="Arial" pitchFamily="34" charset="0"/>
                </a:rPr>
                <a:t>Budweiser magnum 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Arial" pitchFamily="34" charset="0"/>
              </a:endParaRPr>
            </a:p>
          </p:txBody>
        </p:sp>
        <p:sp>
          <p:nvSpPr>
            <p:cNvPr id="48" name="Rounded Rectangle 2">
              <a:extLst>
                <a:ext uri="{FF2B5EF4-FFF2-40B4-BE49-F238E27FC236}">
                  <a16:creationId xmlns:a16="http://schemas.microsoft.com/office/drawing/2014/main" id="{34100513-FDB4-607F-B21E-7034C15CF7A9}"/>
                </a:ext>
              </a:extLst>
            </p:cNvPr>
            <p:cNvSpPr/>
            <p:nvPr/>
          </p:nvSpPr>
          <p:spPr>
            <a:xfrm>
              <a:off x="7688431" y="2225514"/>
              <a:ext cx="1236357" cy="1404041"/>
            </a:xfrm>
            <a:prstGeom prst="roundRect">
              <a:avLst>
                <a:gd name="adj" fmla="val 11574"/>
              </a:avLst>
            </a:prstGeom>
            <a:solidFill>
              <a:srgbClr val="D3A6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New untapped market. Increase in revenue  </a:t>
              </a:r>
            </a:p>
          </p:txBody>
        </p:sp>
        <p:sp>
          <p:nvSpPr>
            <p:cNvPr id="49" name="Rounded Rectangle 2">
              <a:extLst>
                <a:ext uri="{FF2B5EF4-FFF2-40B4-BE49-F238E27FC236}">
                  <a16:creationId xmlns:a16="http://schemas.microsoft.com/office/drawing/2014/main" id="{4E538ED4-AB93-AD7B-3F4D-C39DCA2CB9AF}"/>
                </a:ext>
              </a:extLst>
            </p:cNvPr>
            <p:cNvSpPr/>
            <p:nvPr/>
          </p:nvSpPr>
          <p:spPr>
            <a:xfrm>
              <a:off x="5095085" y="3748636"/>
              <a:ext cx="1236202" cy="1391725"/>
            </a:xfrm>
            <a:prstGeom prst="roundRect">
              <a:avLst>
                <a:gd name="adj" fmla="val 11574"/>
              </a:avLst>
            </a:prstGeom>
            <a:solidFill>
              <a:srgbClr val="D3A6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>
                  <a:solidFill>
                    <a:srgbClr val="002060"/>
                  </a:solidFill>
                  <a:cs typeface="Arial" pitchFamily="34" charset="0"/>
                </a:rPr>
                <a:t>ABI already spends massively on R&amp;D systems Align to their thriving with community principle 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Arial" pitchFamily="34" charset="0"/>
              </a:endParaRPr>
            </a:p>
          </p:txBody>
        </p:sp>
        <p:sp>
          <p:nvSpPr>
            <p:cNvPr id="50" name="Rounded Rectangle 2">
              <a:extLst>
                <a:ext uri="{FF2B5EF4-FFF2-40B4-BE49-F238E27FC236}">
                  <a16:creationId xmlns:a16="http://schemas.microsoft.com/office/drawing/2014/main" id="{3C8AEDB6-F5B3-E361-CAD0-4F243DB6BE61}"/>
                </a:ext>
              </a:extLst>
            </p:cNvPr>
            <p:cNvSpPr/>
            <p:nvPr/>
          </p:nvSpPr>
          <p:spPr>
            <a:xfrm>
              <a:off x="6393508" y="3748636"/>
              <a:ext cx="1236203" cy="1391725"/>
            </a:xfrm>
            <a:prstGeom prst="roundRect">
              <a:avLst>
                <a:gd name="adj" fmla="val 11574"/>
              </a:avLst>
            </a:prstGeom>
            <a:solidFill>
              <a:srgbClr val="F3D71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Moderate capital investment as systems and processes in place  </a:t>
              </a:r>
            </a:p>
          </p:txBody>
        </p:sp>
        <p:sp>
          <p:nvSpPr>
            <p:cNvPr id="51" name="Rounded Rectangle 2">
              <a:extLst>
                <a:ext uri="{FF2B5EF4-FFF2-40B4-BE49-F238E27FC236}">
                  <a16:creationId xmlns:a16="http://schemas.microsoft.com/office/drawing/2014/main" id="{E1200D04-9DC9-FB81-B1FF-DA3101D3850F}"/>
                </a:ext>
              </a:extLst>
            </p:cNvPr>
            <p:cNvSpPr/>
            <p:nvPr/>
          </p:nvSpPr>
          <p:spPr>
            <a:xfrm>
              <a:off x="7688585" y="3748636"/>
              <a:ext cx="1236203" cy="1391725"/>
            </a:xfrm>
            <a:prstGeom prst="roundRect">
              <a:avLst>
                <a:gd name="adj" fmla="val 11574"/>
              </a:avLst>
            </a:prstGeom>
            <a:solidFill>
              <a:srgbClr val="F3D71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200">
                  <a:solidFill>
                    <a:srgbClr val="002060"/>
                  </a:solidFill>
                  <a:cs typeface="Arial" pitchFamily="34" charset="0"/>
                </a:rPr>
                <a:t>Can use indigenous techniques further to reduce cost of prod 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D242C6B-8C1A-8F6E-7E0C-E29467268091}"/>
                </a:ext>
              </a:extLst>
            </p:cNvPr>
            <p:cNvSpPr/>
            <p:nvPr/>
          </p:nvSpPr>
          <p:spPr>
            <a:xfrm>
              <a:off x="3667502" y="2295107"/>
              <a:ext cx="1305399" cy="1391725"/>
            </a:xfrm>
            <a:custGeom>
              <a:avLst/>
              <a:gdLst>
                <a:gd name="connsiteX0" fmla="*/ 0 w 1873885"/>
                <a:gd name="connsiteY0" fmla="*/ 0 h 1355309"/>
                <a:gd name="connsiteX1" fmla="*/ 1873885 w 1873885"/>
                <a:gd name="connsiteY1" fmla="*/ 0 h 1355309"/>
                <a:gd name="connsiteX2" fmla="*/ 1873885 w 1873885"/>
                <a:gd name="connsiteY2" fmla="*/ 1355309 h 1355309"/>
                <a:gd name="connsiteX3" fmla="*/ 0 w 1873885"/>
                <a:gd name="connsiteY3" fmla="*/ 1355309 h 1355309"/>
                <a:gd name="connsiteX4" fmla="*/ 0 w 1873885"/>
                <a:gd name="connsiteY4" fmla="*/ 0 h 135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3885" h="1355309">
                  <a:moveTo>
                    <a:pt x="0" y="0"/>
                  </a:moveTo>
                  <a:lnTo>
                    <a:pt x="1873885" y="0"/>
                  </a:lnTo>
                  <a:lnTo>
                    <a:pt x="1873885" y="1355309"/>
                  </a:lnTo>
                  <a:lnTo>
                    <a:pt x="0" y="13553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sng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Operational Synergy:</a:t>
              </a:r>
              <a:r>
                <a:rPr kumimoji="0" lang="en-IN" sz="1200" b="0" i="0" u="sng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Achieving Economies of Scope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8EE3D4-1DB2-972F-2052-C93F771EAE78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92" y="2213522"/>
              <a:ext cx="0" cy="3009533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2F85E2-22DA-BB9C-7456-E14B21373AD8}"/>
                </a:ext>
              </a:extLst>
            </p:cNvPr>
            <p:cNvSpPr/>
            <p:nvPr/>
          </p:nvSpPr>
          <p:spPr>
            <a:xfrm>
              <a:off x="3677575" y="3718288"/>
              <a:ext cx="1303424" cy="1391725"/>
            </a:xfrm>
            <a:custGeom>
              <a:avLst/>
              <a:gdLst>
                <a:gd name="connsiteX0" fmla="*/ 0 w 1873885"/>
                <a:gd name="connsiteY0" fmla="*/ 0 h 1355309"/>
                <a:gd name="connsiteX1" fmla="*/ 1873885 w 1873885"/>
                <a:gd name="connsiteY1" fmla="*/ 0 h 1355309"/>
                <a:gd name="connsiteX2" fmla="*/ 1873885 w 1873885"/>
                <a:gd name="connsiteY2" fmla="*/ 1355309 h 1355309"/>
                <a:gd name="connsiteX3" fmla="*/ 0 w 1873885"/>
                <a:gd name="connsiteY3" fmla="*/ 1355309 h 1355309"/>
                <a:gd name="connsiteX4" fmla="*/ 0 w 1873885"/>
                <a:gd name="connsiteY4" fmla="*/ 0 h 135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3885" h="1355309">
                  <a:moveTo>
                    <a:pt x="0" y="0"/>
                  </a:moveTo>
                  <a:lnTo>
                    <a:pt x="1873885" y="0"/>
                  </a:lnTo>
                  <a:lnTo>
                    <a:pt x="1873885" y="1355309"/>
                  </a:lnTo>
                  <a:lnTo>
                    <a:pt x="0" y="13553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sng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Learning and innovation:  </a:t>
              </a:r>
            </a:p>
            <a:p>
              <a:pPr marL="0" marR="0" lvl="0" indent="0" algn="ctr" defTabSz="7112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i="0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Aligning to core values and learning from traditional methods</a:t>
              </a:r>
            </a:p>
          </p:txBody>
        </p:sp>
        <p:sp>
          <p:nvSpPr>
            <p:cNvPr id="55" name="Rounded Rectangle 2">
              <a:extLst>
                <a:ext uri="{FF2B5EF4-FFF2-40B4-BE49-F238E27FC236}">
                  <a16:creationId xmlns:a16="http://schemas.microsoft.com/office/drawing/2014/main" id="{6EF180F3-6159-F819-5B03-83EEF41BF015}"/>
                </a:ext>
              </a:extLst>
            </p:cNvPr>
            <p:cNvSpPr/>
            <p:nvPr/>
          </p:nvSpPr>
          <p:spPr>
            <a:xfrm>
              <a:off x="4054374" y="1289217"/>
              <a:ext cx="864000" cy="360000"/>
            </a:xfrm>
            <a:prstGeom prst="roundRect">
              <a:avLst>
                <a:gd name="adj" fmla="val 11574"/>
              </a:avLst>
            </a:prstGeom>
            <a:solidFill>
              <a:srgbClr val="D3A6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High Impact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9984E03-1BAE-352C-1C34-CCC27A89C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1280" y="2132069"/>
              <a:ext cx="503938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A376BD-C812-AE86-7D36-F6494C42F21F}"/>
                </a:ext>
              </a:extLst>
            </p:cNvPr>
            <p:cNvCxnSpPr>
              <a:cxnSpLocks/>
            </p:cNvCxnSpPr>
            <p:nvPr/>
          </p:nvCxnSpPr>
          <p:spPr>
            <a:xfrm>
              <a:off x="5019283" y="1384706"/>
              <a:ext cx="0" cy="383834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Rounded Rectangle 2">
              <a:extLst>
                <a:ext uri="{FF2B5EF4-FFF2-40B4-BE49-F238E27FC236}">
                  <a16:creationId xmlns:a16="http://schemas.microsoft.com/office/drawing/2014/main" id="{FA2F9E2D-4A5B-A551-C28A-13417FF2804E}"/>
                </a:ext>
              </a:extLst>
            </p:cNvPr>
            <p:cNvSpPr/>
            <p:nvPr/>
          </p:nvSpPr>
          <p:spPr>
            <a:xfrm>
              <a:off x="4063120" y="1706158"/>
              <a:ext cx="864000" cy="360000"/>
            </a:xfrm>
            <a:prstGeom prst="roundRect">
              <a:avLst>
                <a:gd name="adj" fmla="val 11574"/>
              </a:avLst>
            </a:prstGeom>
            <a:solidFill>
              <a:srgbClr val="F3D713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Moderate Impact</a:t>
              </a:r>
            </a:p>
          </p:txBody>
        </p:sp>
        <p:sp>
          <p:nvSpPr>
            <p:cNvPr id="59" name="Rounded Rectangle 2">
              <a:extLst>
                <a:ext uri="{FF2B5EF4-FFF2-40B4-BE49-F238E27FC236}">
                  <a16:creationId xmlns:a16="http://schemas.microsoft.com/office/drawing/2014/main" id="{BAADC0D0-2F28-13ED-98AB-44BD8CE2DD88}"/>
                </a:ext>
              </a:extLst>
            </p:cNvPr>
            <p:cNvSpPr/>
            <p:nvPr/>
          </p:nvSpPr>
          <p:spPr>
            <a:xfrm>
              <a:off x="5092499" y="1273830"/>
              <a:ext cx="3822477" cy="370336"/>
            </a:xfrm>
            <a:prstGeom prst="roundRect">
              <a:avLst>
                <a:gd name="adj" fmla="val 11574"/>
              </a:avLst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Arial" pitchFamily="34" charset="0"/>
                </a:rPr>
                <a:t>Value Creation </a:t>
              </a:r>
            </a:p>
          </p:txBody>
        </p:sp>
        <p:pic>
          <p:nvPicPr>
            <p:cNvPr id="60" name="Graphic 104" descr="Line arrow: Straight with solid fill">
              <a:extLst>
                <a:ext uri="{FF2B5EF4-FFF2-40B4-BE49-F238E27FC236}">
                  <a16:creationId xmlns:a16="http://schemas.microsoft.com/office/drawing/2014/main" id="{9142AADC-F5BF-73AC-92DD-6A251369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67534" y="1225825"/>
              <a:ext cx="863997" cy="463528"/>
            </a:xfrm>
            <a:prstGeom prst="rect">
              <a:avLst/>
            </a:prstGeom>
          </p:spPr>
        </p:pic>
        <p:pic>
          <p:nvPicPr>
            <p:cNvPr id="61" name="Graphic 105" descr="Line arrow: Straight with solid fill">
              <a:extLst>
                <a:ext uri="{FF2B5EF4-FFF2-40B4-BE49-F238E27FC236}">
                  <a16:creationId xmlns:a16="http://schemas.microsoft.com/office/drawing/2014/main" id="{028D5330-6AE6-D6F1-6BC2-8A7D5D2F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7857609" y="1236437"/>
              <a:ext cx="863997" cy="463528"/>
            </a:xfrm>
            <a:prstGeom prst="rect">
              <a:avLst/>
            </a:prstGeom>
          </p:spPr>
        </p:pic>
        <p:sp>
          <p:nvSpPr>
            <p:cNvPr id="62" name="TextBox 55">
              <a:extLst>
                <a:ext uri="{FF2B5EF4-FFF2-40B4-BE49-F238E27FC236}">
                  <a16:creationId xmlns:a16="http://schemas.microsoft.com/office/drawing/2014/main" id="{65BBF5E0-3814-8C76-AD07-8364DAFDA2AB}"/>
                </a:ext>
              </a:extLst>
            </p:cNvPr>
            <p:cNvSpPr txBox="1"/>
            <p:nvPr/>
          </p:nvSpPr>
          <p:spPr>
            <a:xfrm>
              <a:off x="3891280" y="921025"/>
              <a:ext cx="5023694" cy="2769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solidFill>
                    <a:schemeClr val="bg1"/>
                  </a:solidFill>
                  <a:cs typeface="Arial" panose="020B0604020202020204" pitchFamily="34" charset="0"/>
                </a:rPr>
                <a:t>Synergy Analysis between </a:t>
              </a:r>
              <a:r>
                <a:rPr lang="en-IN" sz="1200" b="1" err="1">
                  <a:solidFill>
                    <a:schemeClr val="bg1"/>
                  </a:solidFill>
                  <a:cs typeface="Arial" panose="020B0604020202020204" pitchFamily="34" charset="0"/>
                </a:rPr>
                <a:t>ABinBev</a:t>
              </a:r>
              <a:r>
                <a:rPr lang="en-IN" sz="1200" b="1">
                  <a:solidFill>
                    <a:schemeClr val="bg1"/>
                  </a:solidFill>
                  <a:cs typeface="Arial" panose="020B0604020202020204" pitchFamily="34" charset="0"/>
                </a:rPr>
                <a:t> and Rice Whisky</a:t>
              </a:r>
              <a:endParaRPr lang="en-IN" sz="12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2AE772E-7E52-64CE-1A92-E02CDBEA57EF}"/>
              </a:ext>
            </a:extLst>
          </p:cNvPr>
          <p:cNvSpPr/>
          <p:nvPr/>
        </p:nvSpPr>
        <p:spPr>
          <a:xfrm rot="5400000">
            <a:off x="8263507" y="5477602"/>
            <a:ext cx="412361" cy="2882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7F4FBA1A-7DBA-3809-3F37-AEF4BB168E8F}"/>
              </a:ext>
            </a:extLst>
          </p:cNvPr>
          <p:cNvSpPr txBox="1"/>
          <p:nvPr/>
        </p:nvSpPr>
        <p:spPr>
          <a:xfrm>
            <a:off x="5832005" y="5816323"/>
            <a:ext cx="5161309" cy="830997"/>
          </a:xfrm>
          <a:prstGeom prst="rect">
            <a:avLst/>
          </a:prstGeom>
          <a:noFill/>
          <a:ln w="28575">
            <a:solidFill>
              <a:srgbClr val="D3A63C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600"/>
              <a:t>Expand the existing Budweiser magnum brand</a:t>
            </a:r>
          </a:p>
          <a:p>
            <a:pPr marL="342900" indent="-342900">
              <a:buAutoNum type="arabicPeriod"/>
            </a:pPr>
            <a:r>
              <a:rPr lang="en-IN" sz="1600"/>
              <a:t>Diversify into non-premium malt whiskey</a:t>
            </a:r>
          </a:p>
          <a:p>
            <a:pPr marL="342900" indent="-342900">
              <a:buAutoNum type="arabicPeriod"/>
            </a:pPr>
            <a:r>
              <a:rPr lang="en-IN" sz="1600" b="1" i="1"/>
              <a:t>Diversify to premium indigenous rice-whiskey</a:t>
            </a:r>
          </a:p>
        </p:txBody>
      </p:sp>
      <p:sp>
        <p:nvSpPr>
          <p:cNvPr id="7200" name="Rectangle 7199">
            <a:extLst>
              <a:ext uri="{FF2B5EF4-FFF2-40B4-BE49-F238E27FC236}">
                <a16:creationId xmlns:a16="http://schemas.microsoft.com/office/drawing/2014/main" id="{BB8F3DAF-BAF0-EDC7-531D-5577241F9D4E}"/>
              </a:ext>
            </a:extLst>
          </p:cNvPr>
          <p:cNvSpPr/>
          <p:nvPr/>
        </p:nvSpPr>
        <p:spPr>
          <a:xfrm>
            <a:off x="342419" y="5762878"/>
            <a:ext cx="4982534" cy="340117"/>
          </a:xfrm>
          <a:prstGeom prst="rect">
            <a:avLst/>
          </a:prstGeom>
          <a:noFill/>
          <a:ln w="28575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US" sz="1400" b="0" i="0">
                <a:solidFill>
                  <a:srgbClr val="000000"/>
                </a:solidFill>
                <a:effectLst/>
              </a:rPr>
              <a:t>An opportunity to give back to the NE </a:t>
            </a:r>
          </a:p>
        </p:txBody>
      </p:sp>
      <p:graphicFrame>
        <p:nvGraphicFramePr>
          <p:cNvPr id="7205" name="Diagram 7204">
            <a:extLst>
              <a:ext uri="{FF2B5EF4-FFF2-40B4-BE49-F238E27FC236}">
                <a16:creationId xmlns:a16="http://schemas.microsoft.com/office/drawing/2014/main" id="{92A70028-2D1B-250B-16E5-20B2FACA3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799135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Picture 2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0DC5CE99-9761-432A-5C5C-7AF14BAD3D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185947" y="728745"/>
            <a:ext cx="2798553" cy="350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3A63C"/>
                </a:solidFill>
              </a:rPr>
              <a:t>Consumer personas								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58EA4D-9BBA-3804-53B6-EB39DB81FD76}"/>
              </a:ext>
            </a:extLst>
          </p:cNvPr>
          <p:cNvSpPr/>
          <p:nvPr/>
        </p:nvSpPr>
        <p:spPr>
          <a:xfrm>
            <a:off x="268687" y="1009908"/>
            <a:ext cx="2588468" cy="3062662"/>
          </a:xfrm>
          <a:prstGeom prst="roundRect">
            <a:avLst/>
          </a:prstGeom>
          <a:noFill/>
          <a:ln w="28575">
            <a:solidFill>
              <a:srgbClr val="D3A63C"/>
            </a:solidFill>
            <a:prstDash val="dash"/>
          </a:ln>
          <a:effectLst>
            <a:innerShdw blurRad="76200" dist="139700" dir="39000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>
                <a:solidFill>
                  <a:schemeClr val="tx1"/>
                </a:solidFill>
              </a:rPr>
              <a:t>VIJAY, 58</a:t>
            </a:r>
          </a:p>
          <a:p>
            <a:r>
              <a:rPr lang="en-IN" sz="1400" b="1">
                <a:solidFill>
                  <a:schemeClr val="tx1"/>
                </a:solidFill>
              </a:rPr>
              <a:t>Kolkata</a:t>
            </a:r>
          </a:p>
          <a:p>
            <a:r>
              <a:rPr lang="en-IN" sz="1400" i="1">
                <a:solidFill>
                  <a:schemeClr val="tx1"/>
                </a:solidFill>
              </a:rPr>
              <a:t>Retired as a senior consultant</a:t>
            </a:r>
          </a:p>
          <a:p>
            <a:r>
              <a:rPr lang="en-US" sz="1400">
                <a:solidFill>
                  <a:schemeClr val="tx1"/>
                </a:solidFill>
              </a:rPr>
              <a:t>Responsible and progressive father who values quality time with his family. Seeks to break the traditional taboo around alcohol consumption. </a:t>
            </a:r>
          </a:p>
          <a:p>
            <a:r>
              <a:rPr lang="en-US" sz="1400" b="1" i="1">
                <a:solidFill>
                  <a:schemeClr val="accent4">
                    <a:lumMod val="50000"/>
                  </a:schemeClr>
                </a:solidFill>
              </a:rPr>
              <a:t>Values</a:t>
            </a:r>
            <a:r>
              <a:rPr lang="en-US" sz="1400" i="1">
                <a:solidFill>
                  <a:schemeClr val="accent4">
                    <a:lumMod val="50000"/>
                  </a:schemeClr>
                </a:solidFill>
              </a:rPr>
              <a:t>: Family, togetherness, responsible enjoyment</a:t>
            </a:r>
            <a:endParaRPr lang="en-IN" sz="1400" i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8801BD-8D27-B8F6-02C3-173C08279B20}"/>
              </a:ext>
            </a:extLst>
          </p:cNvPr>
          <p:cNvSpPr/>
          <p:nvPr/>
        </p:nvSpPr>
        <p:spPr>
          <a:xfrm>
            <a:off x="3040462" y="1009908"/>
            <a:ext cx="2588468" cy="3062662"/>
          </a:xfrm>
          <a:prstGeom prst="roundRect">
            <a:avLst/>
          </a:prstGeom>
          <a:noFill/>
          <a:ln w="28575">
            <a:solidFill>
              <a:srgbClr val="D3A63C"/>
            </a:solidFill>
            <a:prstDash val="dash"/>
          </a:ln>
          <a:effectLst>
            <a:innerShdw blurRad="76200" dist="139700" dir="39000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>
                <a:solidFill>
                  <a:schemeClr val="tx1"/>
                </a:solidFill>
              </a:rPr>
              <a:t>GAURAV, 29   </a:t>
            </a:r>
          </a:p>
          <a:p>
            <a:r>
              <a:rPr lang="en-IN" sz="1400" b="1">
                <a:solidFill>
                  <a:schemeClr val="tx1"/>
                </a:solidFill>
              </a:rPr>
              <a:t>Hyderabad</a:t>
            </a:r>
          </a:p>
          <a:p>
            <a:r>
              <a:rPr lang="en-IN" sz="1400" i="1">
                <a:solidFill>
                  <a:schemeClr val="tx1"/>
                </a:solidFill>
              </a:rPr>
              <a:t>Started working in a leading tech company </a:t>
            </a:r>
          </a:p>
          <a:p>
            <a:r>
              <a:rPr lang="en-IN" sz="1400">
                <a:solidFill>
                  <a:schemeClr val="tx1"/>
                </a:solidFill>
              </a:rPr>
              <a:t>He is </a:t>
            </a:r>
            <a:r>
              <a:rPr lang="en-US" sz="1400">
                <a:solidFill>
                  <a:schemeClr val="tx1"/>
                </a:solidFill>
              </a:rPr>
              <a:t>young, career-focused individual who's just entered the workforce and wants to celebrate his newfound financial independence and success.</a:t>
            </a:r>
          </a:p>
          <a:p>
            <a:r>
              <a:rPr lang="en-IN" sz="1400" b="1" i="1">
                <a:solidFill>
                  <a:schemeClr val="accent4">
                    <a:lumMod val="50000"/>
                  </a:schemeClr>
                </a:solidFill>
              </a:rPr>
              <a:t>Values</a:t>
            </a:r>
            <a:r>
              <a:rPr lang="en-IN" sz="1400" i="1">
                <a:solidFill>
                  <a:schemeClr val="accent4">
                    <a:lumMod val="50000"/>
                  </a:schemeClr>
                </a:solidFill>
              </a:rPr>
              <a:t>: Achievement, socializing, self-expression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F5EB40-8EBC-E905-687E-532DBF80DB74}"/>
              </a:ext>
            </a:extLst>
          </p:cNvPr>
          <p:cNvSpPr/>
          <p:nvPr/>
        </p:nvSpPr>
        <p:spPr>
          <a:xfrm>
            <a:off x="5812236" y="1009908"/>
            <a:ext cx="2588468" cy="3062662"/>
          </a:xfrm>
          <a:prstGeom prst="roundRect">
            <a:avLst/>
          </a:prstGeom>
          <a:noFill/>
          <a:ln w="28575">
            <a:solidFill>
              <a:srgbClr val="D3A63C"/>
            </a:solidFill>
            <a:prstDash val="dash"/>
          </a:ln>
          <a:effectLst>
            <a:innerShdw blurRad="76200" dist="139700" dir="3900000">
              <a:prstClr val="black">
                <a:alpha val="43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400" b="1">
                <a:solidFill>
                  <a:schemeClr val="tx1"/>
                </a:solidFill>
              </a:rPr>
              <a:t>GAYATRI, 36</a:t>
            </a:r>
          </a:p>
          <a:p>
            <a:r>
              <a:rPr lang="en-IN" sz="1400" b="1">
                <a:solidFill>
                  <a:schemeClr val="tx1"/>
                </a:solidFill>
              </a:rPr>
              <a:t>Hyderabad</a:t>
            </a:r>
          </a:p>
          <a:p>
            <a:r>
              <a:rPr lang="en-IN" sz="1400" i="1">
                <a:solidFill>
                  <a:schemeClr val="tx1"/>
                </a:solidFill>
              </a:rPr>
              <a:t>ed-tech startup founder and active NGO member</a:t>
            </a:r>
          </a:p>
          <a:p>
            <a:r>
              <a:rPr lang="en-US" sz="1400">
                <a:solidFill>
                  <a:schemeClr val="tx1"/>
                </a:solidFill>
              </a:rPr>
              <a:t>she is socially active woman who enjoys alcoholic beverages at gatherings, parties, and social events, loves all things local. Prefers smooth taste</a:t>
            </a:r>
          </a:p>
          <a:p>
            <a:r>
              <a:rPr lang="en-IN" sz="1400" b="1" i="1">
                <a:solidFill>
                  <a:schemeClr val="accent4">
                    <a:lumMod val="50000"/>
                  </a:schemeClr>
                </a:solidFill>
              </a:rPr>
              <a:t>Values</a:t>
            </a:r>
            <a:r>
              <a:rPr lang="en-IN" sz="1400" i="1">
                <a:solidFill>
                  <a:schemeClr val="accent4">
                    <a:lumMod val="50000"/>
                  </a:schemeClr>
                </a:solidFill>
              </a:rPr>
              <a:t>: Socializing, sophistication, taste</a:t>
            </a:r>
          </a:p>
          <a:p>
            <a:endParaRPr lang="en-IN" sz="1400" b="1">
              <a:solidFill>
                <a:schemeClr val="tx1"/>
              </a:solidFill>
            </a:endParaRPr>
          </a:p>
        </p:txBody>
      </p:sp>
      <p:pic>
        <p:nvPicPr>
          <p:cNvPr id="3074" name="Picture 2" descr="Face Of Young Handsome Indian Man In Black And White Stock Photo - Download  Image Now - iStock">
            <a:extLst>
              <a:ext uri="{FF2B5EF4-FFF2-40B4-BE49-F238E27FC236}">
                <a16:creationId xmlns:a16="http://schemas.microsoft.com/office/drawing/2014/main" id="{726E48B2-01A6-71FB-A46F-C2048165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37" y="1107925"/>
            <a:ext cx="524098" cy="5593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D wallpaper: place, girl, truth black and white, monochrome, indian woman  | Wallpaper Flare">
            <a:extLst>
              <a:ext uri="{FF2B5EF4-FFF2-40B4-BE49-F238E27FC236}">
                <a16:creationId xmlns:a16="http://schemas.microsoft.com/office/drawing/2014/main" id="{6EC8A2B2-FC2A-AF55-6901-EF89C608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33" y="1111826"/>
            <a:ext cx="522898" cy="56969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3,300+ Indian Man Black And White Stock Photos, Pictures &amp; Royalty-Free  Images - iStock">
            <a:extLst>
              <a:ext uri="{FF2B5EF4-FFF2-40B4-BE49-F238E27FC236}">
                <a16:creationId xmlns:a16="http://schemas.microsoft.com/office/drawing/2014/main" id="{5D9730B7-34F1-92AD-205A-E3D216E17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89" y="1086227"/>
            <a:ext cx="591369" cy="58691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F8C55E-3A7B-6AB2-7442-FA81530DA7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1" t="2231" r="2953" b="2744"/>
          <a:stretch/>
        </p:blipFill>
        <p:spPr>
          <a:xfrm>
            <a:off x="8973746" y="1846917"/>
            <a:ext cx="2588468" cy="203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27C86-B641-56AB-B5E3-BB68D34E08F7}"/>
              </a:ext>
            </a:extLst>
          </p:cNvPr>
          <p:cNvSpPr txBox="1"/>
          <p:nvPr/>
        </p:nvSpPr>
        <p:spPr>
          <a:xfrm>
            <a:off x="311183" y="457655"/>
            <a:ext cx="1156077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Our consumers are independent, ambitious and value family bonding – across  touchpoints…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76344D-7624-A715-D43D-63099C212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609775"/>
              </p:ext>
            </p:extLst>
          </p:nvPr>
        </p:nvGraphicFramePr>
        <p:xfrm>
          <a:off x="7840980" y="4531149"/>
          <a:ext cx="4826883" cy="2240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A56394E-75EB-CCBF-242D-CD05523D69B9}"/>
              </a:ext>
            </a:extLst>
          </p:cNvPr>
          <p:cNvSpPr txBox="1"/>
          <p:nvPr/>
        </p:nvSpPr>
        <p:spPr>
          <a:xfrm>
            <a:off x="8973746" y="1279460"/>
            <a:ext cx="2540392" cy="52322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IN" sz="1400" b="1"/>
              <a:t>What comes to your mind when you hear whiskey?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DEDD2-0FCF-BCA5-DD17-724D8BDE5F3D}"/>
              </a:ext>
            </a:extLst>
          </p:cNvPr>
          <p:cNvSpPr txBox="1"/>
          <p:nvPr/>
        </p:nvSpPr>
        <p:spPr>
          <a:xfrm>
            <a:off x="8942492" y="3970332"/>
            <a:ext cx="2588469" cy="73866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IN" b="1"/>
              <a:t>What flavours would you like in your whiskey, if given  an option?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620130-6B80-E831-E917-1C8D08CDF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57997"/>
              </p:ext>
            </p:extLst>
          </p:nvPr>
        </p:nvGraphicFramePr>
        <p:xfrm>
          <a:off x="189455" y="4319806"/>
          <a:ext cx="8370110" cy="2432770"/>
        </p:xfrm>
        <a:graphic>
          <a:graphicData uri="http://schemas.openxmlformats.org/drawingml/2006/table">
            <a:tbl>
              <a:tblPr/>
              <a:tblGrid>
                <a:gridCol w="1354865">
                  <a:extLst>
                    <a:ext uri="{9D8B030D-6E8A-4147-A177-3AD203B41FA5}">
                      <a16:colId xmlns:a16="http://schemas.microsoft.com/office/drawing/2014/main" val="4196021558"/>
                    </a:ext>
                  </a:extLst>
                </a:gridCol>
                <a:gridCol w="1693266">
                  <a:extLst>
                    <a:ext uri="{9D8B030D-6E8A-4147-A177-3AD203B41FA5}">
                      <a16:colId xmlns:a16="http://schemas.microsoft.com/office/drawing/2014/main" val="583668240"/>
                    </a:ext>
                  </a:extLst>
                </a:gridCol>
                <a:gridCol w="1705386">
                  <a:extLst>
                    <a:ext uri="{9D8B030D-6E8A-4147-A177-3AD203B41FA5}">
                      <a16:colId xmlns:a16="http://schemas.microsoft.com/office/drawing/2014/main" val="3382657438"/>
                    </a:ext>
                  </a:extLst>
                </a:gridCol>
                <a:gridCol w="1783794">
                  <a:extLst>
                    <a:ext uri="{9D8B030D-6E8A-4147-A177-3AD203B41FA5}">
                      <a16:colId xmlns:a16="http://schemas.microsoft.com/office/drawing/2014/main" val="3488026118"/>
                    </a:ext>
                  </a:extLst>
                </a:gridCol>
                <a:gridCol w="1832799">
                  <a:extLst>
                    <a:ext uri="{9D8B030D-6E8A-4147-A177-3AD203B41FA5}">
                      <a16:colId xmlns:a16="http://schemas.microsoft.com/office/drawing/2014/main" val="1657502736"/>
                    </a:ext>
                  </a:extLst>
                </a:gridCol>
              </a:tblGrid>
              <a:tr h="230414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mfortaa Medium"/>
                        </a:rPr>
                        <a:t>PROCESS​</a:t>
                      </a:r>
                      <a:endParaRPr lang="en-IN" b="0" i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mfortaa Medium"/>
                        </a:rPr>
                        <a:t>AWARENESS​</a:t>
                      </a:r>
                      <a:endParaRPr lang="en-IN" b="0" i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mfortaa Medium"/>
                        </a:rPr>
                        <a:t>CONSIDERATION​</a:t>
                      </a:r>
                      <a:endParaRPr lang="en-IN" b="0" i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mfortaa Medium"/>
                        </a:rPr>
                        <a:t>TRIAL​</a:t>
                      </a:r>
                      <a:endParaRPr lang="en-IN" b="0" i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mfortaa Medium"/>
                        </a:rPr>
                        <a:t>RE-PURCHASE​</a:t>
                      </a:r>
                      <a:endParaRPr lang="en-IN" b="0" i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64662"/>
                  </a:ext>
                </a:extLst>
              </a:tr>
              <a:tr h="109446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rgbClr val="FFFFFF"/>
                          </a:solidFill>
                          <a:effectLst/>
                          <a:latin typeface="Comfortaa Medium"/>
                        </a:rPr>
                        <a:t>TOUCHPOINTS​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Marketing campaigns​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Word of mouth​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Social media​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Bars and Restaurants visits​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Online reviews​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63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Visiting brand websites​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Doing comparison shopping online and offline​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Recommendation​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Taste testing​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63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Receive as gifts​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Order premium whiskey at a bar or restaurant​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Request samples at stores or events​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Try during travel​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63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Receive promotions and marketing content on mail​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Rewards and loyalty programs​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Referral discounts​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6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43254"/>
                  </a:ext>
                </a:extLst>
              </a:tr>
              <a:tr h="109446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00" b="0" i="0">
                          <a:solidFill>
                            <a:srgbClr val="FFFFFF"/>
                          </a:solidFill>
                          <a:effectLst/>
                          <a:latin typeface="Comfortaa Medium"/>
                        </a:rPr>
                        <a:t>CUSTOMER PROCESS​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Learn about the category and different brands​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Develop an interest​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Identify needs​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Research different brands​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Compare the USPs and availability​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Ask friends for recommendations​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Try the whiskeys​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Evaluate the product and service experience​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Make a purchase decision​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Repurchase the same brand 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indent="-1714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omfortaa Medium"/>
                        </a:rPr>
                        <a:t>Develop loyalty Read more on it and refer friends​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901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86D7AA68-2921-831F-DF6C-B231EE062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63" y="49799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21C05587-476F-FFDF-8896-55DC6539E407}"/>
              </a:ext>
            </a:extLst>
          </p:cNvPr>
          <p:cNvSpPr txBox="1">
            <a:spLocks/>
          </p:cNvSpPr>
          <p:nvPr/>
        </p:nvSpPr>
        <p:spPr>
          <a:xfrm>
            <a:off x="185948" y="4037103"/>
            <a:ext cx="11506351" cy="3506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3A63C"/>
                </a:solidFill>
              </a:rPr>
              <a:t>Consumer Journey Map 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91F63F5-E875-8B2C-3CE6-FA4661257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006330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9" name="Picture 18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EEABBD21-70D8-55FE-DEDC-04A4DE382A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sp>
        <p:nvSpPr>
          <p:cNvPr id="22" name="Title 5">
            <a:extLst>
              <a:ext uri="{FF2B5EF4-FFF2-40B4-BE49-F238E27FC236}">
                <a16:creationId xmlns:a16="http://schemas.microsoft.com/office/drawing/2014/main" id="{A0F55E5D-10E5-1464-34B8-6EDBFA3009D3}"/>
              </a:ext>
            </a:extLst>
          </p:cNvPr>
          <p:cNvSpPr txBox="1">
            <a:spLocks/>
          </p:cNvSpPr>
          <p:nvPr/>
        </p:nvSpPr>
        <p:spPr>
          <a:xfrm>
            <a:off x="8900284" y="804289"/>
            <a:ext cx="2798553" cy="5232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600">
                <a:solidFill>
                  <a:srgbClr val="D3A63C"/>
                </a:solidFill>
              </a:rPr>
              <a:t>Primary Research Insights</a:t>
            </a:r>
          </a:p>
          <a:p>
            <a:pPr defTabSz="914418">
              <a:defRPr/>
            </a:pPr>
            <a:r>
              <a:rPr lang="en-US" sz="1600">
                <a:solidFill>
                  <a:srgbClr val="D3A63C"/>
                </a:solidFill>
              </a:rPr>
              <a:t>        (Sample Size-128)</a:t>
            </a:r>
            <a:r>
              <a:rPr lang="en-US" sz="1800">
                <a:solidFill>
                  <a:srgbClr val="D3A63C"/>
                </a:solidFill>
              </a:rPr>
              <a:t>								 </a:t>
            </a:r>
          </a:p>
        </p:txBody>
      </p:sp>
    </p:spTree>
    <p:extLst>
      <p:ext uri="{BB962C8B-B14F-4D97-AF65-F5344CB8AC3E}">
        <p14:creationId xmlns:p14="http://schemas.microsoft.com/office/powerpoint/2010/main" val="110227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90" name="Picture 58389">
            <a:extLst>
              <a:ext uri="{FF2B5EF4-FFF2-40B4-BE49-F238E27FC236}">
                <a16:creationId xmlns:a16="http://schemas.microsoft.com/office/drawing/2014/main" id="{28FB1C09-1805-8791-BC4B-4BC34418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52" y="4083129"/>
            <a:ext cx="4969602" cy="2666014"/>
          </a:xfrm>
          <a:prstGeom prst="rect">
            <a:avLst/>
          </a:prstGeom>
        </p:spPr>
      </p:pic>
      <p:pic>
        <p:nvPicPr>
          <p:cNvPr id="58389" name="Picture 58388">
            <a:extLst>
              <a:ext uri="{FF2B5EF4-FFF2-40B4-BE49-F238E27FC236}">
                <a16:creationId xmlns:a16="http://schemas.microsoft.com/office/drawing/2014/main" id="{3195C236-B75B-3D39-92B2-B3541394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552" y="4081024"/>
            <a:ext cx="4969602" cy="26660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BEA824F-5BE7-284B-4419-85F397F61F3F}"/>
              </a:ext>
            </a:extLst>
          </p:cNvPr>
          <p:cNvSpPr txBox="1">
            <a:spLocks/>
          </p:cNvSpPr>
          <p:nvPr/>
        </p:nvSpPr>
        <p:spPr>
          <a:xfrm>
            <a:off x="1811837" y="871278"/>
            <a:ext cx="11506351" cy="365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1A33C"/>
                </a:solidFill>
              </a:rPr>
              <a:t>Presenting MODIVA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8704-7DBB-CDB5-0EFC-06B635DF40AB}"/>
              </a:ext>
            </a:extLst>
          </p:cNvPr>
          <p:cNvSpPr txBox="1"/>
          <p:nvPr/>
        </p:nvSpPr>
        <p:spPr>
          <a:xfrm>
            <a:off x="8061380" y="850611"/>
            <a:ext cx="383728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D3A63C"/>
                </a:solidFill>
              </a:rPr>
              <a:t>Brand Persona</a:t>
            </a:r>
          </a:p>
          <a:p>
            <a:r>
              <a:rPr lang="en-IN" sz="2800" b="1">
                <a:latin typeface="Baguet Script" panose="00000500000000000000" pitchFamily="2" charset="0"/>
              </a:rPr>
              <a:t>The Rhinoceros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02783-1219-4315-4D4F-3914D83C4815}"/>
              </a:ext>
            </a:extLst>
          </p:cNvPr>
          <p:cNvSpPr/>
          <p:nvPr/>
        </p:nvSpPr>
        <p:spPr>
          <a:xfrm>
            <a:off x="7021285" y="1615719"/>
            <a:ext cx="4844958" cy="2036728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>
                <a:solidFill>
                  <a:srgbClr val="002060"/>
                </a:solidFill>
              </a:rPr>
              <a:t>The Great One:</a:t>
            </a:r>
          </a:p>
          <a:p>
            <a:r>
              <a:rPr lang="en-US" sz="1400">
                <a:solidFill>
                  <a:srgbClr val="002060"/>
                </a:solidFill>
              </a:rPr>
              <a:t>Ancient Occupation: Guardian of the rice </a:t>
            </a:r>
          </a:p>
          <a:p>
            <a:r>
              <a:rPr lang="en-US" sz="1400">
                <a:solidFill>
                  <a:srgbClr val="002060"/>
                </a:solidFill>
              </a:rPr>
              <a:t>Symbolizes </a:t>
            </a:r>
            <a:r>
              <a:rPr lang="en-US" sz="1400" b="1" i="1">
                <a:solidFill>
                  <a:srgbClr val="002060"/>
                </a:solidFill>
              </a:rPr>
              <a:t>Peace, tranquility, and protecting the land. </a:t>
            </a:r>
            <a:r>
              <a:rPr lang="en-US" sz="1400">
                <a:solidFill>
                  <a:srgbClr val="002060"/>
                </a:solidFill>
              </a:rPr>
              <a:t>He is rare and precious. He isn’t pompous but makes his presence felt </a:t>
            </a:r>
            <a:endParaRPr lang="en-US" sz="1400" b="1" i="1">
              <a:solidFill>
                <a:srgbClr val="002060"/>
              </a:solidFill>
            </a:endParaRPr>
          </a:p>
          <a:p>
            <a:r>
              <a:rPr lang="en-US" sz="1400" b="1" i="1">
                <a:solidFill>
                  <a:srgbClr val="002060"/>
                </a:solidFill>
              </a:rPr>
              <a:t>Personality</a:t>
            </a:r>
          </a:p>
          <a:p>
            <a:r>
              <a:rPr lang="en-US" sz="1400">
                <a:solidFill>
                  <a:srgbClr val="002060"/>
                </a:solidFill>
              </a:rPr>
              <a:t>The Great One is a wise and gentle giant. He is strong and powerful, a guardian of the North-East, royal and regal. It is powerful, majestic and rare </a:t>
            </a:r>
            <a:endParaRPr lang="en-IN" sz="140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9A64E-C712-8D8A-A075-BD24B0D4F873}"/>
              </a:ext>
            </a:extLst>
          </p:cNvPr>
          <p:cNvSpPr txBox="1"/>
          <p:nvPr/>
        </p:nvSpPr>
        <p:spPr>
          <a:xfrm>
            <a:off x="321945" y="457654"/>
            <a:ext cx="11544299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MODIVA – a premium rice whiskey rooted in tradition and uniqueness– Straight out of North-East…</a:t>
            </a:r>
          </a:p>
        </p:txBody>
      </p:sp>
      <p:pic>
        <p:nvPicPr>
          <p:cNvPr id="58370" name="Picture 2" descr="A bottle of white wine&#10;&#10;Description automatically generated">
            <a:extLst>
              <a:ext uri="{FF2B5EF4-FFF2-40B4-BE49-F238E27FC236}">
                <a16:creationId xmlns:a16="http://schemas.microsoft.com/office/drawing/2014/main" id="{ABC13F8E-0709-1525-083D-15F23DD7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181" y="1249982"/>
            <a:ext cx="3469294" cy="58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93B69-C3B2-5A17-BD22-F48E48021115}"/>
              </a:ext>
            </a:extLst>
          </p:cNvPr>
          <p:cNvSpPr txBox="1"/>
          <p:nvPr/>
        </p:nvSpPr>
        <p:spPr>
          <a:xfrm>
            <a:off x="1783889" y="1168702"/>
            <a:ext cx="5637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206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Celebrating </a:t>
            </a:r>
            <a:r>
              <a:rPr lang="en-US" sz="1600" b="1" i="1" err="1">
                <a:solidFill>
                  <a:srgbClr val="00206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U</a:t>
            </a:r>
            <a:r>
              <a:rPr lang="en-US" sz="1600" i="1" err="1">
                <a:solidFill>
                  <a:srgbClr val="00206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NIQUEness</a:t>
            </a:r>
            <a:endParaRPr lang="en-IN" sz="1600" i="1">
              <a:solidFill>
                <a:srgbClr val="002060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928FE-FB95-448F-FC0D-1D26E3FBF2BF}"/>
              </a:ext>
            </a:extLst>
          </p:cNvPr>
          <p:cNvSpPr txBox="1"/>
          <p:nvPr/>
        </p:nvSpPr>
        <p:spPr>
          <a:xfrm>
            <a:off x="4327621" y="849397"/>
            <a:ext cx="2517353" cy="6463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Copperplate Gothic Light" panose="020E0507020206020404" pitchFamily="34" charset="0"/>
                <a:cs typeface="Cavolini" panose="03000502040302020204" pitchFamily="66" charset="0"/>
              </a:rPr>
              <a:t>Tradition. BOTTLED.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A733EC-BD4D-0DB2-106A-3D4EF8DB56EE}"/>
              </a:ext>
            </a:extLst>
          </p:cNvPr>
          <p:cNvCxnSpPr>
            <a:cxnSpLocks/>
          </p:cNvCxnSpPr>
          <p:nvPr/>
        </p:nvCxnSpPr>
        <p:spPr>
          <a:xfrm flipV="1">
            <a:off x="1160206" y="1899611"/>
            <a:ext cx="651631" cy="2987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2741A3-E9E7-9FE8-912E-2449985352EE}"/>
              </a:ext>
            </a:extLst>
          </p:cNvPr>
          <p:cNvCxnSpPr>
            <a:cxnSpLocks/>
          </p:cNvCxnSpPr>
          <p:nvPr/>
        </p:nvCxnSpPr>
        <p:spPr>
          <a:xfrm>
            <a:off x="1280202" y="2417004"/>
            <a:ext cx="531635" cy="17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0E9632-EDD9-18B0-5BA2-D7B31885C0C5}"/>
              </a:ext>
            </a:extLst>
          </p:cNvPr>
          <p:cNvCxnSpPr>
            <a:cxnSpLocks/>
          </p:cNvCxnSpPr>
          <p:nvPr/>
        </p:nvCxnSpPr>
        <p:spPr>
          <a:xfrm>
            <a:off x="1521991" y="3282372"/>
            <a:ext cx="289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BAA496-1C1B-3029-051F-E1A835898F64}"/>
              </a:ext>
            </a:extLst>
          </p:cNvPr>
          <p:cNvCxnSpPr>
            <a:cxnSpLocks/>
          </p:cNvCxnSpPr>
          <p:nvPr/>
        </p:nvCxnSpPr>
        <p:spPr>
          <a:xfrm>
            <a:off x="1521991" y="2973568"/>
            <a:ext cx="30543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DB5067-42A4-29E8-6647-F64C24282868}"/>
              </a:ext>
            </a:extLst>
          </p:cNvPr>
          <p:cNvCxnSpPr>
            <a:cxnSpLocks/>
          </p:cNvCxnSpPr>
          <p:nvPr/>
        </p:nvCxnSpPr>
        <p:spPr>
          <a:xfrm>
            <a:off x="1514167" y="4430586"/>
            <a:ext cx="31275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2DE5D3-D253-8C18-29DD-2CCEC616BE7F}"/>
              </a:ext>
            </a:extLst>
          </p:cNvPr>
          <p:cNvCxnSpPr>
            <a:cxnSpLocks/>
          </p:cNvCxnSpPr>
          <p:nvPr/>
        </p:nvCxnSpPr>
        <p:spPr>
          <a:xfrm>
            <a:off x="1514167" y="4812206"/>
            <a:ext cx="31275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F00006-F5DE-E629-A96D-A4575A31F9AE}"/>
              </a:ext>
            </a:extLst>
          </p:cNvPr>
          <p:cNvSpPr txBox="1"/>
          <p:nvPr/>
        </p:nvSpPr>
        <p:spPr>
          <a:xfrm>
            <a:off x="1848465" y="2767449"/>
            <a:ext cx="2497393" cy="738664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Rice from the north-east, later from plains of Bengal and Jharkhand  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F4D3DB-0096-2130-A722-3FE673187374}"/>
              </a:ext>
            </a:extLst>
          </p:cNvPr>
          <p:cNvSpPr txBox="1"/>
          <p:nvPr/>
        </p:nvSpPr>
        <p:spPr>
          <a:xfrm>
            <a:off x="1848465" y="3562503"/>
            <a:ext cx="2497393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Introduced in cinnamon apple and cherry </a:t>
            </a:r>
            <a:r>
              <a:rPr lang="en-US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flavour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6F257B-BA47-0FD2-8493-03EDD148F398}"/>
              </a:ext>
            </a:extLst>
          </p:cNvPr>
          <p:cNvSpPr txBox="1"/>
          <p:nvPr/>
        </p:nvSpPr>
        <p:spPr>
          <a:xfrm>
            <a:off x="1848465" y="4142113"/>
            <a:ext cx="2497393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IN"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Logo depicting the hills and rivers of North-East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874110-1CA2-26DB-0412-1C5CF2962F1F}"/>
              </a:ext>
            </a:extLst>
          </p:cNvPr>
          <p:cNvSpPr txBox="1"/>
          <p:nvPr/>
        </p:nvSpPr>
        <p:spPr>
          <a:xfrm>
            <a:off x="1848465" y="4725006"/>
            <a:ext cx="2497393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I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Regal black representing brand synergy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6BCB68-7EAD-5B80-4FA0-AE26D948EA51}"/>
              </a:ext>
            </a:extLst>
          </p:cNvPr>
          <p:cNvSpPr txBox="1"/>
          <p:nvPr/>
        </p:nvSpPr>
        <p:spPr>
          <a:xfrm>
            <a:off x="1846889" y="1589647"/>
            <a:ext cx="2498970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IN" sz="1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Logo depicting the nature of North-East India 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BE05DF-A616-2D29-03F1-D35D6FB8F997}"/>
              </a:ext>
            </a:extLst>
          </p:cNvPr>
          <p:cNvSpPr txBox="1"/>
          <p:nvPr/>
        </p:nvSpPr>
        <p:spPr>
          <a:xfrm>
            <a:off x="1848465" y="2179530"/>
            <a:ext cx="2497393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MODIVA-</a:t>
            </a:r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inspired from Assamese MOD 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197" name="Straight Arrow Connector 8196">
            <a:extLst>
              <a:ext uri="{FF2B5EF4-FFF2-40B4-BE49-F238E27FC236}">
                <a16:creationId xmlns:a16="http://schemas.microsoft.com/office/drawing/2014/main" id="{A79D1A4D-5DE3-FE67-C678-625A322233C7}"/>
              </a:ext>
            </a:extLst>
          </p:cNvPr>
          <p:cNvCxnSpPr>
            <a:cxnSpLocks/>
          </p:cNvCxnSpPr>
          <p:nvPr/>
        </p:nvCxnSpPr>
        <p:spPr>
          <a:xfrm>
            <a:off x="1521991" y="3724823"/>
            <a:ext cx="289846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The state of Africa's rhino - Africa Geographic">
            <a:extLst>
              <a:ext uri="{FF2B5EF4-FFF2-40B4-BE49-F238E27FC236}">
                <a16:creationId xmlns:a16="http://schemas.microsoft.com/office/drawing/2014/main" id="{1D8EF772-3087-30D3-1D98-B84939378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87" y="796155"/>
            <a:ext cx="985795" cy="8969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TextBox 8200">
            <a:extLst>
              <a:ext uri="{FF2B5EF4-FFF2-40B4-BE49-F238E27FC236}">
                <a16:creationId xmlns:a16="http://schemas.microsoft.com/office/drawing/2014/main" id="{C3286A17-700A-C984-00F3-A6C75C0B996F}"/>
              </a:ext>
            </a:extLst>
          </p:cNvPr>
          <p:cNvSpPr txBox="1"/>
          <p:nvPr/>
        </p:nvSpPr>
        <p:spPr>
          <a:xfrm>
            <a:off x="1846889" y="5309512"/>
            <a:ext cx="2497393" cy="523220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Comes in local artisan crafted wooden box </a:t>
            </a:r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02" name="TextBox 8201">
            <a:extLst>
              <a:ext uri="{FF2B5EF4-FFF2-40B4-BE49-F238E27FC236}">
                <a16:creationId xmlns:a16="http://schemas.microsoft.com/office/drawing/2014/main" id="{91616273-3EB5-D53C-C37C-3C10048BC959}"/>
              </a:ext>
            </a:extLst>
          </p:cNvPr>
          <p:cNvSpPr txBox="1"/>
          <p:nvPr/>
        </p:nvSpPr>
        <p:spPr>
          <a:xfrm>
            <a:off x="1830229" y="5906670"/>
            <a:ext cx="2497393" cy="738664"/>
          </a:xfrm>
          <a:prstGeom prst="rect">
            <a:avLst/>
          </a:prstGeom>
          <a:noFill/>
          <a:ln w="9525">
            <a:solidFill>
              <a:srgbClr val="D3A63C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4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For every bottle sold, a fixed amount goes back to the NE</a:t>
            </a:r>
            <a:endParaRPr lang="en-IN" sz="1400" b="1" i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206" name="Straight Arrow Connector 8205">
            <a:extLst>
              <a:ext uri="{FF2B5EF4-FFF2-40B4-BE49-F238E27FC236}">
                <a16:creationId xmlns:a16="http://schemas.microsoft.com/office/drawing/2014/main" id="{1BF75FD5-EA6C-B9A6-2115-A72687BC2D12}"/>
              </a:ext>
            </a:extLst>
          </p:cNvPr>
          <p:cNvCxnSpPr>
            <a:cxnSpLocks/>
            <a:endCxn id="8202" idx="1"/>
          </p:cNvCxnSpPr>
          <p:nvPr/>
        </p:nvCxnSpPr>
        <p:spPr>
          <a:xfrm>
            <a:off x="1495931" y="6000579"/>
            <a:ext cx="334298" cy="27542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374" name="Picture 6" descr="Accolade Wines unveils flat-pack Hardys bottles - Just Drinks">
            <a:extLst>
              <a:ext uri="{FF2B5EF4-FFF2-40B4-BE49-F238E27FC236}">
                <a16:creationId xmlns:a16="http://schemas.microsoft.com/office/drawing/2014/main" id="{89D8EE86-2F2B-F508-89CD-69E27449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49" y="2979186"/>
            <a:ext cx="681767" cy="150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Revolutionizing the Alcohol Beverage Industry: The Impact of Eco-Friendly  Packaging">
            <a:extLst>
              <a:ext uri="{FF2B5EF4-FFF2-40B4-BE49-F238E27FC236}">
                <a16:creationId xmlns:a16="http://schemas.microsoft.com/office/drawing/2014/main" id="{4E829F2E-4F85-40A8-4AF8-11C9791E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39" y="1525682"/>
            <a:ext cx="2497393" cy="10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Johnnie Walker whisky to become available in paper-based bottle | The  Independent | The Independent">
            <a:extLst>
              <a:ext uri="{FF2B5EF4-FFF2-40B4-BE49-F238E27FC236}">
                <a16:creationId xmlns:a16="http://schemas.microsoft.com/office/drawing/2014/main" id="{3708F556-742F-0876-D1FC-06D21D700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93" y="3035084"/>
            <a:ext cx="1333402" cy="10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9" name="TextBox 8208">
            <a:extLst>
              <a:ext uri="{FF2B5EF4-FFF2-40B4-BE49-F238E27FC236}">
                <a16:creationId xmlns:a16="http://schemas.microsoft.com/office/drawing/2014/main" id="{F20CA5C0-D745-E5A3-B878-5B03BF5FD2C4}"/>
              </a:ext>
            </a:extLst>
          </p:cNvPr>
          <p:cNvSpPr txBox="1"/>
          <p:nvPr/>
        </p:nvSpPr>
        <p:spPr>
          <a:xfrm>
            <a:off x="4400710" y="2565175"/>
            <a:ext cx="29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Cellulose-</a:t>
            </a:r>
            <a:r>
              <a:rPr lang="en-IN" sz="1200" b="0" i="0" u="none" strike="noStrike" err="1">
                <a:solidFill>
                  <a:srgbClr val="D3A63C"/>
                </a:solidFill>
                <a:effectLst/>
              </a:rPr>
              <a:t>fiber</a:t>
            </a:r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  packaging </a:t>
            </a:r>
            <a:r>
              <a:rPr lang="en-IN" sz="1200" b="1" i="1" u="none" strike="noStrike">
                <a:solidFill>
                  <a:srgbClr val="D3A63C"/>
                </a:solidFill>
                <a:effectLst/>
              </a:rPr>
              <a:t>(Signal 7</a:t>
            </a:r>
            <a:r>
              <a:rPr lang="en-IN" sz="1200" b="1" i="1" u="none" strike="noStrike">
                <a:solidFill>
                  <a:srgbClr val="D3A63C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0" name="TextBox 8209">
            <a:extLst>
              <a:ext uri="{FF2B5EF4-FFF2-40B4-BE49-F238E27FC236}">
                <a16:creationId xmlns:a16="http://schemas.microsoft.com/office/drawing/2014/main" id="{CD1FE7FD-9BA8-A544-5C9A-A593EEAD7308}"/>
              </a:ext>
            </a:extLst>
          </p:cNvPr>
          <p:cNvSpPr txBox="1"/>
          <p:nvPr/>
        </p:nvSpPr>
        <p:spPr>
          <a:xfrm>
            <a:off x="5060045" y="4144479"/>
            <a:ext cx="29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1">
                <a:solidFill>
                  <a:srgbClr val="D3A63C"/>
                </a:solidFill>
                <a:latin typeface="Calibri" panose="020F0502020204030204" pitchFamily="34" charset="0"/>
              </a:rPr>
              <a:t>BPA </a:t>
            </a:r>
            <a:r>
              <a:rPr lang="en-IN" sz="1200">
                <a:solidFill>
                  <a:srgbClr val="D3A63C"/>
                </a:solidFill>
                <a:latin typeface="Calibri" panose="020F0502020204030204" pitchFamily="34" charset="0"/>
              </a:rPr>
              <a:t>free pet bottle </a:t>
            </a:r>
            <a:r>
              <a:rPr lang="en-IN" sz="1200" b="1" i="1">
                <a:solidFill>
                  <a:srgbClr val="D3A63C"/>
                </a:solidFill>
                <a:latin typeface="Calibri" panose="020F0502020204030204" pitchFamily="34" charset="0"/>
              </a:rPr>
              <a:t>(Hardy’s)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1" name="TextBox 8210">
            <a:extLst>
              <a:ext uri="{FF2B5EF4-FFF2-40B4-BE49-F238E27FC236}">
                <a16:creationId xmlns:a16="http://schemas.microsoft.com/office/drawing/2014/main" id="{0FDE116D-C8E3-A51F-4983-86A088A15DB7}"/>
              </a:ext>
            </a:extLst>
          </p:cNvPr>
          <p:cNvSpPr txBox="1"/>
          <p:nvPr/>
        </p:nvSpPr>
        <p:spPr>
          <a:xfrm>
            <a:off x="5060044" y="3935534"/>
            <a:ext cx="29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>
                <a:solidFill>
                  <a:srgbClr val="D3A63C"/>
                </a:solidFill>
                <a:latin typeface="Calibri" panose="020F0502020204030204" pitchFamily="34" charset="0"/>
              </a:rPr>
              <a:t>Paper packaging</a:t>
            </a:r>
            <a:r>
              <a:rPr lang="en-IN" sz="1200" b="1" i="1">
                <a:solidFill>
                  <a:srgbClr val="D3A63C"/>
                </a:solidFill>
                <a:latin typeface="Calibri" panose="020F0502020204030204" pitchFamily="34" charset="0"/>
              </a:rPr>
              <a:t>(Black label)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392" name="TextBox 58391">
            <a:extLst>
              <a:ext uri="{FF2B5EF4-FFF2-40B4-BE49-F238E27FC236}">
                <a16:creationId xmlns:a16="http://schemas.microsoft.com/office/drawing/2014/main" id="{3535904E-3C3F-BF7B-07B1-FF8F1E4A39CE}"/>
              </a:ext>
            </a:extLst>
          </p:cNvPr>
          <p:cNvSpPr txBox="1"/>
          <p:nvPr/>
        </p:nvSpPr>
        <p:spPr>
          <a:xfrm>
            <a:off x="6928559" y="3765761"/>
            <a:ext cx="4877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solidFill>
                  <a:srgbClr val="D3A63C"/>
                </a:solidFill>
              </a:rPr>
              <a:t>Brand value proposition</a:t>
            </a:r>
          </a:p>
        </p:txBody>
      </p:sp>
      <p:graphicFrame>
        <p:nvGraphicFramePr>
          <p:cNvPr id="58394" name="Diagram 58393">
            <a:extLst>
              <a:ext uri="{FF2B5EF4-FFF2-40B4-BE49-F238E27FC236}">
                <a16:creationId xmlns:a16="http://schemas.microsoft.com/office/drawing/2014/main" id="{541A14C3-E9FF-03EB-FC27-91B5253B52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036012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" name="Picture 9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2DAEEBF4-B289-4980-58CF-315622F500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pic>
        <p:nvPicPr>
          <p:cNvPr id="13" name="Picture 2" descr="5oz Mini Plastic Wine Bottles Square Whisky PET Bottle With Screw Cap">
            <a:extLst>
              <a:ext uri="{FF2B5EF4-FFF2-40B4-BE49-F238E27FC236}">
                <a16:creationId xmlns:a16="http://schemas.microsoft.com/office/drawing/2014/main" id="{A6E03C72-2E46-8E12-8BB1-CBBED684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00" y="4874689"/>
            <a:ext cx="822646" cy="82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A few thoughts on screw caps vs. cork closures on whisky bottles">
            <a:extLst>
              <a:ext uri="{FF2B5EF4-FFF2-40B4-BE49-F238E27FC236}">
                <a16:creationId xmlns:a16="http://schemas.microsoft.com/office/drawing/2014/main" id="{36704498-F257-9C8F-ED15-AF22C23A0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5"/>
          <a:stretch/>
        </p:blipFill>
        <p:spPr bwMode="auto">
          <a:xfrm>
            <a:off x="5584003" y="4953622"/>
            <a:ext cx="1353456" cy="52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Paper Bottles – Can they Replace Single-Use Plastics? - RTS">
            <a:extLst>
              <a:ext uri="{FF2B5EF4-FFF2-40B4-BE49-F238E27FC236}">
                <a16:creationId xmlns:a16="http://schemas.microsoft.com/office/drawing/2014/main" id="{BD9537A5-7CD1-B106-1F0E-53E6698B0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7" t="29272" r="37473" b="3489"/>
          <a:stretch/>
        </p:blipFill>
        <p:spPr bwMode="auto">
          <a:xfrm flipH="1">
            <a:off x="5315711" y="5989314"/>
            <a:ext cx="447226" cy="8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Vegetable-Based Inks | Warneke Paper Box">
            <a:extLst>
              <a:ext uri="{FF2B5EF4-FFF2-40B4-BE49-F238E27FC236}">
                <a16:creationId xmlns:a16="http://schemas.microsoft.com/office/drawing/2014/main" id="{D5DD2B0E-7F55-0E02-3ABC-281E45DD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12904" r="14484" b="14336"/>
          <a:stretch/>
        </p:blipFill>
        <p:spPr bwMode="auto">
          <a:xfrm flipH="1">
            <a:off x="6003964" y="5783393"/>
            <a:ext cx="769831" cy="7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E2E19B-531C-FEBA-7444-42963A799FD3}"/>
              </a:ext>
            </a:extLst>
          </p:cNvPr>
          <p:cNvSpPr txBox="1"/>
          <p:nvPr/>
        </p:nvSpPr>
        <p:spPr>
          <a:xfrm>
            <a:off x="5881660" y="6529718"/>
            <a:ext cx="112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Vegetable ink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0D077-5BF9-21AA-2E25-4C6676BDF70A}"/>
              </a:ext>
            </a:extLst>
          </p:cNvPr>
          <p:cNvSpPr txBox="1"/>
          <p:nvPr/>
        </p:nvSpPr>
        <p:spPr>
          <a:xfrm>
            <a:off x="4419469" y="5704774"/>
            <a:ext cx="112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PET bottles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CA156-9CC9-2F05-F1D1-495EFDEF6AC1}"/>
              </a:ext>
            </a:extLst>
          </p:cNvPr>
          <p:cNvSpPr txBox="1"/>
          <p:nvPr/>
        </p:nvSpPr>
        <p:spPr>
          <a:xfrm>
            <a:off x="5544027" y="5477176"/>
            <a:ext cx="153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Screw-cap closure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47076-BC29-E1B2-B26B-10547C6E5190}"/>
              </a:ext>
            </a:extLst>
          </p:cNvPr>
          <p:cNvSpPr txBox="1"/>
          <p:nvPr/>
        </p:nvSpPr>
        <p:spPr>
          <a:xfrm>
            <a:off x="4388804" y="6183669"/>
            <a:ext cx="112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IN" sz="1200" b="0" i="0" u="none" strike="noStrike">
                <a:solidFill>
                  <a:srgbClr val="D3A63C"/>
                </a:solidFill>
                <a:effectLst/>
              </a:rPr>
              <a:t>Recycled paper bottle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8D4E37-F580-9D9D-B3D5-3A915D2EAB88}"/>
              </a:ext>
            </a:extLst>
          </p:cNvPr>
          <p:cNvSpPr txBox="1"/>
          <p:nvPr/>
        </p:nvSpPr>
        <p:spPr>
          <a:xfrm>
            <a:off x="4599620" y="4503574"/>
            <a:ext cx="2255787" cy="276999"/>
          </a:xfrm>
          <a:prstGeom prst="rect">
            <a:avLst/>
          </a:prstGeom>
          <a:noFill/>
          <a:ln w="9525">
            <a:noFill/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lang="en-IN"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Proposed packaging</a:t>
            </a:r>
          </a:p>
        </p:txBody>
      </p:sp>
      <p:cxnSp>
        <p:nvCxnSpPr>
          <p:cNvPr id="58395" name="Straight Arrow Connector 58394">
            <a:extLst>
              <a:ext uri="{FF2B5EF4-FFF2-40B4-BE49-F238E27FC236}">
                <a16:creationId xmlns:a16="http://schemas.microsoft.com/office/drawing/2014/main" id="{874E845F-D720-41AD-0DBC-99C3167CFFFB}"/>
              </a:ext>
            </a:extLst>
          </p:cNvPr>
          <p:cNvCxnSpPr>
            <a:cxnSpLocks/>
          </p:cNvCxnSpPr>
          <p:nvPr/>
        </p:nvCxnSpPr>
        <p:spPr>
          <a:xfrm>
            <a:off x="1514167" y="5571122"/>
            <a:ext cx="31275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7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z="1600" smtClean="0"/>
              <a:pPr/>
              <a:t>6</a:t>
            </a:fld>
            <a:endParaRPr lang="en-US" sz="160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269739" y="807213"/>
            <a:ext cx="11506351" cy="6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1A33C"/>
                </a:solidFill>
              </a:rPr>
              <a:t>Supply chain and ESG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86D6D-B6B8-1A7B-BB76-813389996202}"/>
              </a:ext>
            </a:extLst>
          </p:cNvPr>
          <p:cNvSpPr txBox="1"/>
          <p:nvPr/>
        </p:nvSpPr>
        <p:spPr>
          <a:xfrm>
            <a:off x="221001" y="1013419"/>
            <a:ext cx="298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/>
              <a:t>Inclusive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E0C30-40B8-2B0A-24AC-D06598BA22FC}"/>
              </a:ext>
            </a:extLst>
          </p:cNvPr>
          <p:cNvSpPr txBox="1"/>
          <p:nvPr/>
        </p:nvSpPr>
        <p:spPr>
          <a:xfrm>
            <a:off x="192486" y="2415355"/>
            <a:ext cx="298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/>
              <a:t>Natural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BDFC6-1A66-E191-0A14-DF03DBD59EC6}"/>
              </a:ext>
            </a:extLst>
          </p:cNvPr>
          <p:cNvSpPr txBox="1"/>
          <p:nvPr/>
        </p:nvSpPr>
        <p:spPr>
          <a:xfrm>
            <a:off x="192486" y="3915717"/>
            <a:ext cx="2989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/>
              <a:t>Local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9A8CF2-E2EA-C1B6-F17D-477E9098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45" y="2443709"/>
            <a:ext cx="393967" cy="3939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84E7AE9-1FF8-14B6-556E-7C0D7DEDD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966" y="3890744"/>
            <a:ext cx="401402" cy="4014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B2BE48-EBA7-3742-0E39-D6B8497DC22B}"/>
              </a:ext>
            </a:extLst>
          </p:cNvPr>
          <p:cNvCxnSpPr>
            <a:cxnSpLocks/>
          </p:cNvCxnSpPr>
          <p:nvPr/>
        </p:nvCxnSpPr>
        <p:spPr>
          <a:xfrm>
            <a:off x="4138011" y="858346"/>
            <a:ext cx="0" cy="595414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7FD1CF-EF25-9F0A-D213-E59B3CB981D8}"/>
              </a:ext>
            </a:extLst>
          </p:cNvPr>
          <p:cNvSpPr/>
          <p:nvPr/>
        </p:nvSpPr>
        <p:spPr>
          <a:xfrm>
            <a:off x="294086" y="1350230"/>
            <a:ext cx="3707076" cy="10145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>
                <a:solidFill>
                  <a:schemeClr val="bg2">
                    <a:lumMod val="25000"/>
                  </a:schemeClr>
                </a:solidFill>
              </a:rPr>
              <a:t>Across all ages. Memories that transcend generations. Value creation for all stakeholders 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060E5B-1563-FE22-A161-6DF696B2F103}"/>
              </a:ext>
            </a:extLst>
          </p:cNvPr>
          <p:cNvSpPr/>
          <p:nvPr/>
        </p:nvSpPr>
        <p:spPr>
          <a:xfrm>
            <a:off x="294086" y="2853795"/>
            <a:ext cx="3707076" cy="10145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2">
                    <a:lumMod val="25000"/>
                  </a:schemeClr>
                </a:solidFill>
              </a:rPr>
              <a:t>The best ingredients sourced from the North-east, learning the best indigenous techniques from the farmers and scaling it for production</a:t>
            </a:r>
            <a:endParaRPr lang="en-IN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69613D-2406-C36C-1458-28B877BD0BA2}"/>
              </a:ext>
            </a:extLst>
          </p:cNvPr>
          <p:cNvSpPr/>
          <p:nvPr/>
        </p:nvSpPr>
        <p:spPr>
          <a:xfrm>
            <a:off x="283372" y="4333249"/>
            <a:ext cx="3707076" cy="11745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>
                <a:solidFill>
                  <a:schemeClr val="bg2">
                    <a:lumMod val="25000"/>
                  </a:schemeClr>
                </a:solidFill>
              </a:rPr>
              <a:t>Impacting the lives of …..farmers Collaborating with…...communities </a:t>
            </a:r>
          </a:p>
          <a:p>
            <a:r>
              <a:rPr lang="en-IN" sz="1600">
                <a:solidFill>
                  <a:schemeClr val="bg2">
                    <a:lumMod val="25000"/>
                  </a:schemeClr>
                </a:solidFill>
              </a:rPr>
              <a:t>Endeavouring to give back to the North-East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3E2D6-7C82-5AB8-B001-4933A3792977}"/>
              </a:ext>
            </a:extLst>
          </p:cNvPr>
          <p:cNvSpPr txBox="1"/>
          <p:nvPr/>
        </p:nvSpPr>
        <p:spPr>
          <a:xfrm>
            <a:off x="4188607" y="3140804"/>
            <a:ext cx="58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D3A63C"/>
                </a:solidFill>
              </a:rPr>
              <a:t>Shareholder Value chain analysis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9F4D6B-94D2-9ED2-B2B3-FAC9A1693E6D}"/>
              </a:ext>
            </a:extLst>
          </p:cNvPr>
          <p:cNvSpPr/>
          <p:nvPr/>
        </p:nvSpPr>
        <p:spPr>
          <a:xfrm>
            <a:off x="279915" y="5675304"/>
            <a:ext cx="3707076" cy="1015441"/>
          </a:xfrm>
          <a:prstGeom prst="roundRect">
            <a:avLst/>
          </a:prstGeom>
          <a:solidFill>
            <a:srgbClr val="E7C620"/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MODIVA</a:t>
            </a:r>
            <a:r>
              <a:rPr lang="en-US" sz="1600">
                <a:solidFill>
                  <a:schemeClr val="tx1"/>
                </a:solidFill>
              </a:rPr>
              <a:t> Is our way of way of </a:t>
            </a:r>
            <a:r>
              <a:rPr lang="en-US" sz="1600" i="1">
                <a:solidFill>
                  <a:schemeClr val="tx1"/>
                </a:solidFill>
              </a:rPr>
              <a:t>giving back </a:t>
            </a:r>
            <a:r>
              <a:rPr lang="en-US" sz="1600">
                <a:solidFill>
                  <a:schemeClr val="tx1"/>
                </a:solidFill>
              </a:rPr>
              <a:t>to local communities. The journey begins here……. </a:t>
            </a:r>
            <a:endParaRPr lang="en-IN" sz="160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63E368-8555-CFE8-1A94-DD947A585D9A}"/>
              </a:ext>
            </a:extLst>
          </p:cNvPr>
          <p:cNvGrpSpPr/>
          <p:nvPr/>
        </p:nvGrpSpPr>
        <p:grpSpPr>
          <a:xfrm>
            <a:off x="4200308" y="3779560"/>
            <a:ext cx="1276536" cy="668162"/>
            <a:chOff x="4224493" y="1163833"/>
            <a:chExt cx="2072618" cy="10848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9134EB-2527-12D8-5B12-A85804610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4493" y="1163833"/>
              <a:ext cx="1084845" cy="10848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CFB90-ADC0-D16B-30C5-ACE3E6143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0366" y="1163833"/>
              <a:ext cx="1066745" cy="106674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411A2-B595-D8C8-C748-F044692BF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19" y="3854646"/>
            <a:ext cx="551308" cy="5513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71043F-1C50-A70A-7C8B-7841F735B9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5136" y="3854646"/>
            <a:ext cx="551308" cy="5513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496410-D661-D380-B48D-D1A14580AA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390" y="3728571"/>
            <a:ext cx="702790" cy="7027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EB9BAA-DF86-8FCC-DC24-0706B531E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3129" y="4868132"/>
            <a:ext cx="783768" cy="7837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7C9F6F-9D5E-6C86-5B12-7940561BF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43592" y="4990540"/>
            <a:ext cx="579334" cy="5793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28BDF6A-E707-54F8-2F84-0A7D09DB6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0931" y="4765846"/>
            <a:ext cx="947502" cy="9475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55021B-ADA1-F31E-699B-C7BFBBEF39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671" y="4924932"/>
            <a:ext cx="640826" cy="640826"/>
          </a:xfrm>
          <a:prstGeom prst="rect">
            <a:avLst/>
          </a:prstGeom>
        </p:spPr>
      </p:pic>
      <p:pic>
        <p:nvPicPr>
          <p:cNvPr id="1026" name="Picture 2" descr="Community Creative Icon Simple Element Illustration Stock Vector (Royalty  Free) 1158189148 | Shutterstock">
            <a:extLst>
              <a:ext uri="{FF2B5EF4-FFF2-40B4-BE49-F238E27FC236}">
                <a16:creationId xmlns:a16="http://schemas.microsoft.com/office/drawing/2014/main" id="{067E2497-EF5C-4E0C-C56A-C9586879C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4" t="23070" r="19747" b="31569"/>
          <a:stretch/>
        </p:blipFill>
        <p:spPr bwMode="auto">
          <a:xfrm>
            <a:off x="4706249" y="4797302"/>
            <a:ext cx="1152902" cy="9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AAC20A3-9F79-DFF9-0A45-CB41AA74D222}"/>
              </a:ext>
            </a:extLst>
          </p:cNvPr>
          <p:cNvSpPr txBox="1"/>
          <p:nvPr/>
        </p:nvSpPr>
        <p:spPr>
          <a:xfrm>
            <a:off x="4398441" y="4340145"/>
            <a:ext cx="188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accent5">
                    <a:lumMod val="50000"/>
                  </a:schemeClr>
                </a:solidFill>
              </a:rPr>
              <a:t>Farmers </a:t>
            </a:r>
            <a:r>
              <a:rPr lang="en-IN" sz="1600"/>
              <a:t>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7B997F-6BBC-90D8-8F0A-57A6A1F7DAAB}"/>
              </a:ext>
            </a:extLst>
          </p:cNvPr>
          <p:cNvCxnSpPr>
            <a:cxnSpLocks/>
          </p:cNvCxnSpPr>
          <p:nvPr/>
        </p:nvCxnSpPr>
        <p:spPr>
          <a:xfrm>
            <a:off x="8197050" y="4563454"/>
            <a:ext cx="12620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F89CC4-E665-BB53-8202-DC6C5748CF78}"/>
              </a:ext>
            </a:extLst>
          </p:cNvPr>
          <p:cNvCxnSpPr>
            <a:cxnSpLocks/>
          </p:cNvCxnSpPr>
          <p:nvPr/>
        </p:nvCxnSpPr>
        <p:spPr>
          <a:xfrm>
            <a:off x="10367334" y="4568491"/>
            <a:ext cx="12101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93DCFD-29B6-F7F5-B112-C78D6AB01E38}"/>
              </a:ext>
            </a:extLst>
          </p:cNvPr>
          <p:cNvCxnSpPr>
            <a:cxnSpLocks/>
          </p:cNvCxnSpPr>
          <p:nvPr/>
        </p:nvCxnSpPr>
        <p:spPr>
          <a:xfrm>
            <a:off x="11577509" y="4568491"/>
            <a:ext cx="0" cy="91225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F24263-4DF4-770F-65BA-9E4733A5A026}"/>
              </a:ext>
            </a:extLst>
          </p:cNvPr>
          <p:cNvCxnSpPr>
            <a:cxnSpLocks/>
          </p:cNvCxnSpPr>
          <p:nvPr/>
        </p:nvCxnSpPr>
        <p:spPr>
          <a:xfrm>
            <a:off x="11241333" y="5480749"/>
            <a:ext cx="33617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17F2C8-F055-96FB-398D-5C4BA67C51ED}"/>
              </a:ext>
            </a:extLst>
          </p:cNvPr>
          <p:cNvCxnSpPr>
            <a:cxnSpLocks/>
          </p:cNvCxnSpPr>
          <p:nvPr/>
        </p:nvCxnSpPr>
        <p:spPr>
          <a:xfrm>
            <a:off x="8238433" y="5480749"/>
            <a:ext cx="111917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63E023-628F-8CCE-E1AA-661779076CB8}"/>
              </a:ext>
            </a:extLst>
          </p:cNvPr>
          <p:cNvCxnSpPr>
            <a:cxnSpLocks/>
          </p:cNvCxnSpPr>
          <p:nvPr/>
        </p:nvCxnSpPr>
        <p:spPr>
          <a:xfrm>
            <a:off x="5824411" y="5480749"/>
            <a:ext cx="668694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E065173-DF78-441D-246F-645C43C2CF43}"/>
              </a:ext>
            </a:extLst>
          </p:cNvPr>
          <p:cNvCxnSpPr>
            <a:cxnSpLocks/>
          </p:cNvCxnSpPr>
          <p:nvPr/>
        </p:nvCxnSpPr>
        <p:spPr>
          <a:xfrm>
            <a:off x="4334701" y="5480749"/>
            <a:ext cx="60007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EE875D8-A3C2-24D5-0654-B777AE65ADDC}"/>
              </a:ext>
            </a:extLst>
          </p:cNvPr>
          <p:cNvCxnSpPr>
            <a:cxnSpLocks/>
          </p:cNvCxnSpPr>
          <p:nvPr/>
        </p:nvCxnSpPr>
        <p:spPr>
          <a:xfrm>
            <a:off x="4351397" y="4618979"/>
            <a:ext cx="0" cy="864479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135B9852-5386-38C8-8001-F1B261D01D36}"/>
              </a:ext>
            </a:extLst>
          </p:cNvPr>
          <p:cNvCxnSpPr/>
          <p:nvPr/>
        </p:nvCxnSpPr>
        <p:spPr>
          <a:xfrm>
            <a:off x="5622229" y="3910169"/>
            <a:ext cx="986008" cy="722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7FFEBC54-576E-1A7C-7424-BF6EC8051428}"/>
              </a:ext>
            </a:extLst>
          </p:cNvPr>
          <p:cNvSpPr txBox="1"/>
          <p:nvPr/>
        </p:nvSpPr>
        <p:spPr>
          <a:xfrm>
            <a:off x="9448608" y="4538653"/>
            <a:ext cx="188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Distributors  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D7C0DDD-FFF6-B1DF-C68C-25E1679A0EE3}"/>
              </a:ext>
            </a:extLst>
          </p:cNvPr>
          <p:cNvSpPr txBox="1"/>
          <p:nvPr/>
        </p:nvSpPr>
        <p:spPr>
          <a:xfrm>
            <a:off x="6894224" y="3500969"/>
            <a:ext cx="188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Brewers 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D4B5D6A-BC3E-97F2-AB17-CD0DBDC83CFE}"/>
              </a:ext>
            </a:extLst>
          </p:cNvPr>
          <p:cNvSpPr txBox="1"/>
          <p:nvPr/>
        </p:nvSpPr>
        <p:spPr>
          <a:xfrm>
            <a:off x="6836261" y="5577981"/>
            <a:ext cx="2446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accent5">
                    <a:lumMod val="50000"/>
                  </a:schemeClr>
                </a:solidFill>
              </a:rPr>
              <a:t>Consumers </a:t>
            </a:r>
            <a:endParaRPr lang="en-IN" sz="160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421D1C32-2FE3-D4F4-E112-A301209893BF}"/>
              </a:ext>
            </a:extLst>
          </p:cNvPr>
          <p:cNvSpPr txBox="1"/>
          <p:nvPr/>
        </p:nvSpPr>
        <p:spPr>
          <a:xfrm>
            <a:off x="9522013" y="5555761"/>
            <a:ext cx="188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 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84D7B16-66E1-35FB-91AA-66AFA5865035}"/>
              </a:ext>
            </a:extLst>
          </p:cNvPr>
          <p:cNvSpPr txBox="1"/>
          <p:nvPr/>
        </p:nvSpPr>
        <p:spPr>
          <a:xfrm>
            <a:off x="4781698" y="5571673"/>
            <a:ext cx="188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accent5">
                    <a:lumMod val="50000"/>
                  </a:schemeClr>
                </a:solidFill>
              </a:rPr>
              <a:t>Communities </a:t>
            </a:r>
            <a:r>
              <a:rPr lang="en-IN" sz="1600"/>
              <a:t> 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16DED22B-F7EA-3DF8-5C58-BE5E37BA4AAB}"/>
              </a:ext>
            </a:extLst>
          </p:cNvPr>
          <p:cNvSpPr txBox="1"/>
          <p:nvPr/>
        </p:nvSpPr>
        <p:spPr>
          <a:xfrm>
            <a:off x="9522013" y="5577981"/>
            <a:ext cx="2446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Customers 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C9A5746-994A-6426-7836-528A6B476808}"/>
              </a:ext>
            </a:extLst>
          </p:cNvPr>
          <p:cNvSpPr txBox="1"/>
          <p:nvPr/>
        </p:nvSpPr>
        <p:spPr>
          <a:xfrm>
            <a:off x="5431102" y="3964072"/>
            <a:ext cx="1405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accent2"/>
                </a:solidFill>
              </a:rPr>
              <a:t>From the north-east valleys and plains of West Bengal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4F4251BF-74FE-3447-FC07-E39C82ACBDD9}"/>
              </a:ext>
            </a:extLst>
          </p:cNvPr>
          <p:cNvSpPr txBox="1"/>
          <p:nvPr/>
        </p:nvSpPr>
        <p:spPr>
          <a:xfrm>
            <a:off x="8128547" y="3351069"/>
            <a:ext cx="1729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In the existing manufacturing facility. Flavours added in the last stage 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4E32F130-4B23-2E1A-2569-EC0332EBD2C8}"/>
              </a:ext>
            </a:extLst>
          </p:cNvPr>
          <p:cNvSpPr txBox="1"/>
          <p:nvPr/>
        </p:nvSpPr>
        <p:spPr>
          <a:xfrm>
            <a:off x="10300180" y="3592111"/>
            <a:ext cx="1325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To tier 1, mega and metro cities 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8A1DE5BB-97FA-1DC9-41F0-79FFA55CB9B7}"/>
              </a:ext>
            </a:extLst>
          </p:cNvPr>
          <p:cNvSpPr txBox="1"/>
          <p:nvPr/>
        </p:nvSpPr>
        <p:spPr>
          <a:xfrm>
            <a:off x="9471308" y="5792265"/>
            <a:ext cx="244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Premium bars, boutique hotels, resorts, gifting outlets. Will gradually penetrate B2C as well               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0CE73C8-1550-736E-517A-E4386278EB0F}"/>
              </a:ext>
            </a:extLst>
          </p:cNvPr>
          <p:cNvSpPr txBox="1"/>
          <p:nvPr/>
        </p:nvSpPr>
        <p:spPr>
          <a:xfrm>
            <a:off x="6836260" y="5861855"/>
            <a:ext cx="2446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Promising an experiential journey. Making them connect to our rich heritage 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085B664F-8900-3253-AD97-9053AC5CBEAC}"/>
              </a:ext>
            </a:extLst>
          </p:cNvPr>
          <p:cNvSpPr txBox="1"/>
          <p:nvPr/>
        </p:nvSpPr>
        <p:spPr>
          <a:xfrm>
            <a:off x="4188607" y="5861855"/>
            <a:ext cx="2685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To where it all began. The people, the tribal communities, improving farming methods </a:t>
            </a:r>
          </a:p>
        </p:txBody>
      </p:sp>
      <p:sp>
        <p:nvSpPr>
          <p:cNvPr id="1056" name="Title 5">
            <a:extLst>
              <a:ext uri="{FF2B5EF4-FFF2-40B4-BE49-F238E27FC236}">
                <a16:creationId xmlns:a16="http://schemas.microsoft.com/office/drawing/2014/main" id="{B1A2BF8C-AA30-DB6F-4EDA-0C6DBCF8DBFF}"/>
              </a:ext>
            </a:extLst>
          </p:cNvPr>
          <p:cNvSpPr txBox="1">
            <a:spLocks/>
          </p:cNvSpPr>
          <p:nvPr/>
        </p:nvSpPr>
        <p:spPr>
          <a:xfrm>
            <a:off x="4166526" y="858346"/>
            <a:ext cx="2912689" cy="6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MODIVA- A local brand</a:t>
            </a:r>
          </a:p>
          <a:p>
            <a:pPr algn="ctr" defTabSz="914418">
              <a:defRPr/>
            </a:pPr>
            <a:r>
              <a:rPr lang="en-US" sz="1400" b="0" dirty="0">
                <a:solidFill>
                  <a:srgbClr val="D1A33C"/>
                </a:solidFill>
              </a:rPr>
              <a:t>Impacting lives, making a change 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75AD086-B293-AA22-2045-46D05976C52E}"/>
              </a:ext>
            </a:extLst>
          </p:cNvPr>
          <p:cNvSpPr txBox="1"/>
          <p:nvPr/>
        </p:nvSpPr>
        <p:spPr>
          <a:xfrm>
            <a:off x="342824" y="522612"/>
            <a:ext cx="11536756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MODIVA gives back to the planet, transforming lives of farmers and tribals – creating better communities…</a:t>
            </a:r>
          </a:p>
        </p:txBody>
      </p: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88816796-E3C6-C757-6BDD-F48E214B028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99" b="9390"/>
          <a:stretch/>
        </p:blipFill>
        <p:spPr>
          <a:xfrm>
            <a:off x="4351396" y="2451693"/>
            <a:ext cx="7523091" cy="61141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F08B8F-B10A-F7A0-F314-EBFC08D8CE21}"/>
              </a:ext>
            </a:extLst>
          </p:cNvPr>
          <p:cNvSpPr/>
          <p:nvPr/>
        </p:nvSpPr>
        <p:spPr>
          <a:xfrm>
            <a:off x="4293693" y="1404846"/>
            <a:ext cx="7669857" cy="875907"/>
          </a:xfrm>
          <a:prstGeom prst="round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15163A"/>
                </a:solidFill>
              </a:rPr>
              <a:t>Farmer-centric approach for sustainable agriculture. Improving </a:t>
            </a:r>
            <a:r>
              <a:rPr lang="en-IN" sz="1400" i="1">
                <a:solidFill>
                  <a:srgbClr val="15163A"/>
                </a:solidFill>
              </a:rPr>
              <a:t>water accessibility and security through local watersheds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15163A"/>
                </a:solidFill>
              </a:rPr>
              <a:t>Financial, digital, and social inclusion to SMEs and MSMEs from farmers who grow our crops supporting local smallholder farmers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03A5C-7CDE-0FBE-6C52-0E4783747B94}"/>
              </a:ext>
            </a:extLst>
          </p:cNvPr>
          <p:cNvSpPr txBox="1"/>
          <p:nvPr/>
        </p:nvSpPr>
        <p:spPr>
          <a:xfrm>
            <a:off x="6479726" y="2786344"/>
            <a:ext cx="8428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.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28AD5E9-1E27-97C9-7A78-EF6F43D46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9973210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19" name="Picture 18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BF303095-D71A-701C-4D34-7DE344D749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EB3A08-3A11-43D3-91EF-24000C1564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3449" y="1013419"/>
            <a:ext cx="422581" cy="3900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4424BC-5297-F4CF-76B9-6B24F5F48320}"/>
              </a:ext>
            </a:extLst>
          </p:cNvPr>
          <p:cNvSpPr txBox="1"/>
          <p:nvPr/>
        </p:nvSpPr>
        <p:spPr>
          <a:xfrm>
            <a:off x="5431101" y="3964713"/>
            <a:ext cx="1405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>
                <a:solidFill>
                  <a:schemeClr val="tx1">
                    <a:lumMod val="75000"/>
                    <a:lumOff val="25000"/>
                  </a:schemeClr>
                </a:solidFill>
              </a:rPr>
              <a:t>From the north-east valleys and plains of West Bengal</a:t>
            </a:r>
          </a:p>
        </p:txBody>
      </p:sp>
    </p:spTree>
    <p:extLst>
      <p:ext uri="{BB962C8B-B14F-4D97-AF65-F5344CB8AC3E}">
        <p14:creationId xmlns:p14="http://schemas.microsoft.com/office/powerpoint/2010/main" val="286790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285795" y="848096"/>
            <a:ext cx="3290523" cy="3385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1A33C"/>
                </a:solidFill>
              </a:rPr>
              <a:t>Current market/distribution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3CDD1-A10B-B2A4-F4E0-E47709A62F91}"/>
              </a:ext>
            </a:extLst>
          </p:cNvPr>
          <p:cNvSpPr txBox="1"/>
          <p:nvPr/>
        </p:nvSpPr>
        <p:spPr>
          <a:xfrm>
            <a:off x="311183" y="457655"/>
            <a:ext cx="11596337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We start in the metros and expand to strategic states – all fuelled by 360-degree marketing around </a:t>
            </a:r>
            <a:r>
              <a:rPr lang="en-IN" sz="1600" b="1" i="1">
                <a:solidFill>
                  <a:srgbClr val="FF0000"/>
                </a:solidFill>
              </a:rPr>
              <a:t>NE Tourism</a:t>
            </a:r>
            <a:r>
              <a:rPr lang="en-IN" sz="1600" b="1">
                <a:solidFill>
                  <a:srgbClr val="FF0000"/>
                </a:solidFill>
              </a:rPr>
              <a:t>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9A617-3BA1-3BAF-BC7D-FBE6F5624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3" t="17677" r="323" b="11836"/>
          <a:stretch/>
        </p:blipFill>
        <p:spPr>
          <a:xfrm>
            <a:off x="3751037" y="1224533"/>
            <a:ext cx="3025683" cy="3459227"/>
          </a:xfrm>
          <a:prstGeom prst="rect">
            <a:avLst/>
          </a:prstGeom>
          <a:ln w="19050">
            <a:solidFill>
              <a:srgbClr val="D3A63C"/>
            </a:solidFill>
          </a:ln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B0E2BC-7FF2-FF1E-3C32-8A5709C1C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40841"/>
              </p:ext>
            </p:extLst>
          </p:nvPr>
        </p:nvGraphicFramePr>
        <p:xfrm>
          <a:off x="285796" y="4862095"/>
          <a:ext cx="3290524" cy="1815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4478431-CE32-1296-F1C6-E8B9D4F90F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674" b="9977"/>
          <a:stretch/>
        </p:blipFill>
        <p:spPr>
          <a:xfrm>
            <a:off x="311184" y="1224533"/>
            <a:ext cx="3265136" cy="3459227"/>
          </a:xfrm>
          <a:prstGeom prst="rect">
            <a:avLst/>
          </a:prstGeom>
          <a:ln w="19050">
            <a:solidFill>
              <a:srgbClr val="D3A63C"/>
            </a:solidFill>
          </a:ln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240914C2-02F4-210E-4E8F-B6D616CF8586}"/>
              </a:ext>
            </a:extLst>
          </p:cNvPr>
          <p:cNvSpPr txBox="1">
            <a:spLocks/>
          </p:cNvSpPr>
          <p:nvPr/>
        </p:nvSpPr>
        <p:spPr>
          <a:xfrm>
            <a:off x="3707492" y="887912"/>
            <a:ext cx="3025682" cy="2987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18">
              <a:defRPr/>
            </a:pPr>
            <a:r>
              <a:rPr lang="en-US" sz="1800">
                <a:solidFill>
                  <a:srgbClr val="D1A33C"/>
                </a:solidFill>
              </a:rPr>
              <a:t>Where we play?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BA642-16A7-0BE4-8A5E-D73856FCA30B}"/>
              </a:ext>
            </a:extLst>
          </p:cNvPr>
          <p:cNvSpPr txBox="1"/>
          <p:nvPr/>
        </p:nvSpPr>
        <p:spPr>
          <a:xfrm>
            <a:off x="3751037" y="4862095"/>
            <a:ext cx="3025683" cy="1815882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We target the top mega, metro cities for market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then progress to states with highest %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/>
              <a:t>NE has high alcohol consumption, high long-term potential, lack of major players. </a:t>
            </a:r>
            <a:r>
              <a:rPr lang="en-IN" sz="1400" i="1">
                <a:solidFill>
                  <a:srgbClr val="002060"/>
                </a:solidFill>
              </a:rPr>
              <a:t>BLUE ocean strategy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708B47B9-3D35-8D3D-3963-FCC40C1EFFCF}"/>
              </a:ext>
            </a:extLst>
          </p:cNvPr>
          <p:cNvSpPr txBox="1">
            <a:spLocks/>
          </p:cNvSpPr>
          <p:nvPr/>
        </p:nvSpPr>
        <p:spPr>
          <a:xfrm>
            <a:off x="7107640" y="910290"/>
            <a:ext cx="5084360" cy="27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18">
              <a:defRPr/>
            </a:pPr>
            <a:r>
              <a:rPr lang="en-US" sz="1800">
                <a:solidFill>
                  <a:srgbClr val="D1A33C"/>
                </a:solidFill>
              </a:rPr>
              <a:t>Marketing Strategy	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7DE4F8B-707A-29DD-BED2-7333FCB4D37F}"/>
              </a:ext>
            </a:extLst>
          </p:cNvPr>
          <p:cNvSpPr/>
          <p:nvPr/>
        </p:nvSpPr>
        <p:spPr>
          <a:xfrm>
            <a:off x="7020560" y="1296818"/>
            <a:ext cx="2381800" cy="1399438"/>
          </a:xfrm>
          <a:custGeom>
            <a:avLst/>
            <a:gdLst>
              <a:gd name="connsiteX0" fmla="*/ 233244 w 2381800"/>
              <a:gd name="connsiteY0" fmla="*/ 0 h 1399438"/>
              <a:gd name="connsiteX1" fmla="*/ 2148556 w 2381800"/>
              <a:gd name="connsiteY1" fmla="*/ 0 h 1399438"/>
              <a:gd name="connsiteX2" fmla="*/ 2381800 w 2381800"/>
              <a:gd name="connsiteY2" fmla="*/ 233244 h 1399438"/>
              <a:gd name="connsiteX3" fmla="*/ 2381800 w 2381800"/>
              <a:gd name="connsiteY3" fmla="*/ 744804 h 1399438"/>
              <a:gd name="connsiteX4" fmla="*/ 2347847 w 2381800"/>
              <a:gd name="connsiteY4" fmla="*/ 746518 h 1399438"/>
              <a:gd name="connsiteX5" fmla="*/ 1701525 w 2381800"/>
              <a:gd name="connsiteY5" fmla="*/ 1330864 h 1399438"/>
              <a:gd name="connsiteX6" fmla="*/ 1691060 w 2381800"/>
              <a:gd name="connsiteY6" fmla="*/ 1399438 h 1399438"/>
              <a:gd name="connsiteX7" fmla="*/ 233244 w 2381800"/>
              <a:gd name="connsiteY7" fmla="*/ 1399438 h 1399438"/>
              <a:gd name="connsiteX8" fmla="*/ 0 w 2381800"/>
              <a:gd name="connsiteY8" fmla="*/ 1166194 h 1399438"/>
              <a:gd name="connsiteX9" fmla="*/ 0 w 2381800"/>
              <a:gd name="connsiteY9" fmla="*/ 233244 h 1399438"/>
              <a:gd name="connsiteX10" fmla="*/ 233244 w 2381800"/>
              <a:gd name="connsiteY10" fmla="*/ 0 h 139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1800" h="1399438">
                <a:moveTo>
                  <a:pt x="233244" y="0"/>
                </a:moveTo>
                <a:lnTo>
                  <a:pt x="2148556" y="0"/>
                </a:lnTo>
                <a:cubicBezTo>
                  <a:pt x="2277373" y="0"/>
                  <a:pt x="2381800" y="104427"/>
                  <a:pt x="2381800" y="233244"/>
                </a:cubicBezTo>
                <a:lnTo>
                  <a:pt x="2381800" y="744804"/>
                </a:lnTo>
                <a:lnTo>
                  <a:pt x="2347847" y="746518"/>
                </a:lnTo>
                <a:cubicBezTo>
                  <a:pt x="2025937" y="779210"/>
                  <a:pt x="1765304" y="1019184"/>
                  <a:pt x="1701525" y="1330864"/>
                </a:cubicBezTo>
                <a:lnTo>
                  <a:pt x="1691060" y="1399438"/>
                </a:lnTo>
                <a:lnTo>
                  <a:pt x="233244" y="1399438"/>
                </a:lnTo>
                <a:cubicBezTo>
                  <a:pt x="104427" y="1399438"/>
                  <a:pt x="0" y="1295011"/>
                  <a:pt x="0" y="1166194"/>
                </a:cubicBezTo>
                <a:lnTo>
                  <a:pt x="0" y="233244"/>
                </a:lnTo>
                <a:cubicBezTo>
                  <a:pt x="0" y="104427"/>
                  <a:pt x="104427" y="0"/>
                  <a:pt x="23324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Partner with upscale bars, restaurants, and clubs.</a:t>
            </a:r>
          </a:p>
          <a:p>
            <a:r>
              <a:rPr lang="en-US" sz="1200">
                <a:solidFill>
                  <a:schemeClr val="tx1"/>
                </a:solidFill>
              </a:rPr>
              <a:t> Partner with </a:t>
            </a:r>
            <a:r>
              <a:rPr lang="en-US" sz="1200" b="1" i="1">
                <a:solidFill>
                  <a:schemeClr val="tx1"/>
                </a:solidFill>
              </a:rPr>
              <a:t>bars for premium whiskey flights</a:t>
            </a:r>
            <a:r>
              <a:rPr lang="en-US" sz="1200" b="1" i="1">
                <a:solidFill>
                  <a:srgbClr val="D1D5DB"/>
                </a:solidFill>
              </a:rPr>
              <a:t>.</a:t>
            </a:r>
            <a:r>
              <a:rPr lang="en-IN" sz="1200" b="1" i="1">
                <a:solidFill>
                  <a:srgbClr val="D1D5DB"/>
                </a:solidFill>
              </a:rPr>
              <a:t> .</a:t>
            </a:r>
          </a:p>
          <a:p>
            <a:r>
              <a:rPr lang="en-IN" sz="1200">
                <a:solidFill>
                  <a:schemeClr val="tx1"/>
                </a:solidFill>
              </a:rPr>
              <a:t>masterclasses &amp; tastings</a:t>
            </a:r>
          </a:p>
          <a:p>
            <a:r>
              <a:rPr lang="en-IN" sz="1200">
                <a:solidFill>
                  <a:schemeClr val="tx1"/>
                </a:solidFill>
              </a:rPr>
              <a:t>at partner venues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50852F6-502F-2686-9EE8-343136C87ED7}"/>
              </a:ext>
            </a:extLst>
          </p:cNvPr>
          <p:cNvSpPr/>
          <p:nvPr/>
        </p:nvSpPr>
        <p:spPr>
          <a:xfrm>
            <a:off x="9525720" y="1259967"/>
            <a:ext cx="2381800" cy="1448645"/>
          </a:xfrm>
          <a:custGeom>
            <a:avLst/>
            <a:gdLst>
              <a:gd name="connsiteX0" fmla="*/ 233244 w 2381800"/>
              <a:gd name="connsiteY0" fmla="*/ 0 h 1399438"/>
              <a:gd name="connsiteX1" fmla="*/ 2148556 w 2381800"/>
              <a:gd name="connsiteY1" fmla="*/ 0 h 1399438"/>
              <a:gd name="connsiteX2" fmla="*/ 2381800 w 2381800"/>
              <a:gd name="connsiteY2" fmla="*/ 233244 h 1399438"/>
              <a:gd name="connsiteX3" fmla="*/ 2381800 w 2381800"/>
              <a:gd name="connsiteY3" fmla="*/ 1166194 h 1399438"/>
              <a:gd name="connsiteX4" fmla="*/ 2148556 w 2381800"/>
              <a:gd name="connsiteY4" fmla="*/ 1399438 h 1399438"/>
              <a:gd name="connsiteX5" fmla="*/ 650100 w 2381800"/>
              <a:gd name="connsiteY5" fmla="*/ 1399438 h 1399438"/>
              <a:gd name="connsiteX6" fmla="*/ 639635 w 2381800"/>
              <a:gd name="connsiteY6" fmla="*/ 1330864 h 1399438"/>
              <a:gd name="connsiteX7" fmla="*/ 66451 w 2381800"/>
              <a:gd name="connsiteY7" fmla="*/ 757680 h 1399438"/>
              <a:gd name="connsiteX8" fmla="*/ 0 w 2381800"/>
              <a:gd name="connsiteY8" fmla="*/ 747539 h 1399438"/>
              <a:gd name="connsiteX9" fmla="*/ 0 w 2381800"/>
              <a:gd name="connsiteY9" fmla="*/ 233244 h 1399438"/>
              <a:gd name="connsiteX10" fmla="*/ 233244 w 2381800"/>
              <a:gd name="connsiteY10" fmla="*/ 0 h 139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1800" h="1399438">
                <a:moveTo>
                  <a:pt x="233244" y="0"/>
                </a:moveTo>
                <a:lnTo>
                  <a:pt x="2148556" y="0"/>
                </a:lnTo>
                <a:cubicBezTo>
                  <a:pt x="2277373" y="0"/>
                  <a:pt x="2381800" y="104427"/>
                  <a:pt x="2381800" y="233244"/>
                </a:cubicBezTo>
                <a:lnTo>
                  <a:pt x="2381800" y="1166194"/>
                </a:lnTo>
                <a:cubicBezTo>
                  <a:pt x="2381800" y="1295011"/>
                  <a:pt x="2277373" y="1399438"/>
                  <a:pt x="2148556" y="1399438"/>
                </a:cubicBezTo>
                <a:lnTo>
                  <a:pt x="650100" y="1399438"/>
                </a:lnTo>
                <a:lnTo>
                  <a:pt x="639635" y="1330864"/>
                </a:lnTo>
                <a:cubicBezTo>
                  <a:pt x="580762" y="1043159"/>
                  <a:pt x="354156" y="816553"/>
                  <a:pt x="66451" y="757680"/>
                </a:cubicBezTo>
                <a:lnTo>
                  <a:pt x="0" y="747539"/>
                </a:lnTo>
                <a:lnTo>
                  <a:pt x="0" y="233244"/>
                </a:lnTo>
                <a:cubicBezTo>
                  <a:pt x="0" y="104427"/>
                  <a:pt x="104427" y="0"/>
                  <a:pt x="23324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endParaRPr lang="en-US" sz="1200">
              <a:solidFill>
                <a:schemeClr val="tx1"/>
              </a:solidFill>
            </a:endParaRPr>
          </a:p>
          <a:p>
            <a:pPr algn="r"/>
            <a:r>
              <a:rPr lang="en-US" sz="1200">
                <a:solidFill>
                  <a:schemeClr val="tx1"/>
                </a:solidFill>
              </a:rPr>
              <a:t>Partnering with platforms like </a:t>
            </a:r>
            <a:r>
              <a:rPr lang="en-US" sz="1200" b="1">
                <a:solidFill>
                  <a:schemeClr val="tx1"/>
                </a:solidFill>
              </a:rPr>
              <a:t>liquorshop.in and The Whiskey Barrel </a:t>
            </a:r>
            <a:r>
              <a:rPr lang="en-US" sz="1200">
                <a:solidFill>
                  <a:schemeClr val="tx1"/>
                </a:solidFill>
              </a:rPr>
              <a:t>to reach a wider  audience. Limited-time offers    </a:t>
            </a:r>
          </a:p>
          <a:p>
            <a:pPr algn="r"/>
            <a:r>
              <a:rPr lang="en-US" sz="1200">
                <a:solidFill>
                  <a:schemeClr val="tx1"/>
                </a:solidFill>
              </a:rPr>
              <a:t>&amp; exclusive online</a:t>
            </a:r>
          </a:p>
          <a:p>
            <a:pPr algn="r"/>
            <a:r>
              <a:rPr lang="en-US" sz="1200">
                <a:solidFill>
                  <a:schemeClr val="tx1"/>
                </a:solidFill>
              </a:rPr>
              <a:t>releases</a:t>
            </a:r>
          </a:p>
          <a:p>
            <a:pPr algn="r"/>
            <a:r>
              <a:rPr lang="en-IN" sz="120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19E7890-1469-EB15-6D14-11C21295C19D}"/>
              </a:ext>
            </a:extLst>
          </p:cNvPr>
          <p:cNvSpPr/>
          <p:nvPr/>
        </p:nvSpPr>
        <p:spPr>
          <a:xfrm>
            <a:off x="7020560" y="2806802"/>
            <a:ext cx="2381800" cy="1399438"/>
          </a:xfrm>
          <a:custGeom>
            <a:avLst/>
            <a:gdLst>
              <a:gd name="connsiteX0" fmla="*/ 233244 w 2381800"/>
              <a:gd name="connsiteY0" fmla="*/ 0 h 1399438"/>
              <a:gd name="connsiteX1" fmla="*/ 1691059 w 2381800"/>
              <a:gd name="connsiteY1" fmla="*/ 0 h 1399438"/>
              <a:gd name="connsiteX2" fmla="*/ 1701525 w 2381800"/>
              <a:gd name="connsiteY2" fmla="*/ 68575 h 1399438"/>
              <a:gd name="connsiteX3" fmla="*/ 2347847 w 2381800"/>
              <a:gd name="connsiteY3" fmla="*/ 652921 h 1399438"/>
              <a:gd name="connsiteX4" fmla="*/ 2381800 w 2381800"/>
              <a:gd name="connsiteY4" fmla="*/ 654636 h 1399438"/>
              <a:gd name="connsiteX5" fmla="*/ 2381800 w 2381800"/>
              <a:gd name="connsiteY5" fmla="*/ 1166194 h 1399438"/>
              <a:gd name="connsiteX6" fmla="*/ 2148556 w 2381800"/>
              <a:gd name="connsiteY6" fmla="*/ 1399438 h 1399438"/>
              <a:gd name="connsiteX7" fmla="*/ 233244 w 2381800"/>
              <a:gd name="connsiteY7" fmla="*/ 1399438 h 1399438"/>
              <a:gd name="connsiteX8" fmla="*/ 0 w 2381800"/>
              <a:gd name="connsiteY8" fmla="*/ 1166194 h 1399438"/>
              <a:gd name="connsiteX9" fmla="*/ 0 w 2381800"/>
              <a:gd name="connsiteY9" fmla="*/ 233244 h 1399438"/>
              <a:gd name="connsiteX10" fmla="*/ 233244 w 2381800"/>
              <a:gd name="connsiteY10" fmla="*/ 0 h 139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1800" h="1399438">
                <a:moveTo>
                  <a:pt x="233244" y="0"/>
                </a:moveTo>
                <a:lnTo>
                  <a:pt x="1691059" y="0"/>
                </a:lnTo>
                <a:lnTo>
                  <a:pt x="1701525" y="68575"/>
                </a:lnTo>
                <a:cubicBezTo>
                  <a:pt x="1765304" y="380256"/>
                  <a:pt x="2025937" y="620229"/>
                  <a:pt x="2347847" y="652921"/>
                </a:cubicBezTo>
                <a:lnTo>
                  <a:pt x="2381800" y="654636"/>
                </a:lnTo>
                <a:lnTo>
                  <a:pt x="2381800" y="1166194"/>
                </a:lnTo>
                <a:cubicBezTo>
                  <a:pt x="2381800" y="1295011"/>
                  <a:pt x="2277373" y="1399438"/>
                  <a:pt x="2148556" y="1399438"/>
                </a:cubicBezTo>
                <a:lnTo>
                  <a:pt x="233244" y="1399438"/>
                </a:lnTo>
                <a:cubicBezTo>
                  <a:pt x="104427" y="1399438"/>
                  <a:pt x="0" y="1295011"/>
                  <a:pt x="0" y="1166194"/>
                </a:cubicBezTo>
                <a:lnTo>
                  <a:pt x="0" y="233244"/>
                </a:lnTo>
                <a:cubicBezTo>
                  <a:pt x="0" y="104427"/>
                  <a:pt x="104427" y="0"/>
                  <a:pt x="23324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IN" sz="1200">
              <a:solidFill>
                <a:schemeClr val="tx1"/>
              </a:solidFill>
            </a:endParaRPr>
          </a:p>
          <a:p>
            <a:r>
              <a:rPr lang="en-IN" sz="1200">
                <a:solidFill>
                  <a:schemeClr val="tx1"/>
                </a:solidFill>
              </a:rPr>
              <a:t>Offer personalization</a:t>
            </a:r>
          </a:p>
          <a:p>
            <a:r>
              <a:rPr lang="en-IN" sz="1200">
                <a:solidFill>
                  <a:schemeClr val="tx1"/>
                </a:solidFill>
              </a:rPr>
              <a:t>Subscription for regular deliveries</a:t>
            </a:r>
          </a:p>
          <a:p>
            <a:r>
              <a:rPr lang="en-IN" sz="1200" b="1" i="1">
                <a:solidFill>
                  <a:schemeClr val="tx1"/>
                </a:solidFill>
              </a:rPr>
              <a:t>Premium membership with exclusive perks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1B5398-0074-B5CC-8F10-AACB1D50A11D}"/>
              </a:ext>
            </a:extLst>
          </p:cNvPr>
          <p:cNvSpPr/>
          <p:nvPr/>
        </p:nvSpPr>
        <p:spPr>
          <a:xfrm>
            <a:off x="9525720" y="2806802"/>
            <a:ext cx="2381800" cy="1399438"/>
          </a:xfrm>
          <a:custGeom>
            <a:avLst/>
            <a:gdLst>
              <a:gd name="connsiteX0" fmla="*/ 650101 w 2381800"/>
              <a:gd name="connsiteY0" fmla="*/ 0 h 1399438"/>
              <a:gd name="connsiteX1" fmla="*/ 2148556 w 2381800"/>
              <a:gd name="connsiteY1" fmla="*/ 0 h 1399438"/>
              <a:gd name="connsiteX2" fmla="*/ 2381800 w 2381800"/>
              <a:gd name="connsiteY2" fmla="*/ 233244 h 1399438"/>
              <a:gd name="connsiteX3" fmla="*/ 2381800 w 2381800"/>
              <a:gd name="connsiteY3" fmla="*/ 1166194 h 1399438"/>
              <a:gd name="connsiteX4" fmla="*/ 2148556 w 2381800"/>
              <a:gd name="connsiteY4" fmla="*/ 1399438 h 1399438"/>
              <a:gd name="connsiteX5" fmla="*/ 233244 w 2381800"/>
              <a:gd name="connsiteY5" fmla="*/ 1399438 h 1399438"/>
              <a:gd name="connsiteX6" fmla="*/ 0 w 2381800"/>
              <a:gd name="connsiteY6" fmla="*/ 1166194 h 1399438"/>
              <a:gd name="connsiteX7" fmla="*/ 0 w 2381800"/>
              <a:gd name="connsiteY7" fmla="*/ 651901 h 1399438"/>
              <a:gd name="connsiteX8" fmla="*/ 66451 w 2381800"/>
              <a:gd name="connsiteY8" fmla="*/ 641759 h 1399438"/>
              <a:gd name="connsiteX9" fmla="*/ 639635 w 2381800"/>
              <a:gd name="connsiteY9" fmla="*/ 68575 h 1399438"/>
              <a:gd name="connsiteX10" fmla="*/ 650101 w 2381800"/>
              <a:gd name="connsiteY10" fmla="*/ 0 h 139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1800" h="1399438">
                <a:moveTo>
                  <a:pt x="650101" y="0"/>
                </a:moveTo>
                <a:lnTo>
                  <a:pt x="2148556" y="0"/>
                </a:lnTo>
                <a:cubicBezTo>
                  <a:pt x="2277373" y="0"/>
                  <a:pt x="2381800" y="104427"/>
                  <a:pt x="2381800" y="233244"/>
                </a:cubicBezTo>
                <a:lnTo>
                  <a:pt x="2381800" y="1166194"/>
                </a:lnTo>
                <a:cubicBezTo>
                  <a:pt x="2381800" y="1295011"/>
                  <a:pt x="2277373" y="1399438"/>
                  <a:pt x="2148556" y="1399438"/>
                </a:cubicBezTo>
                <a:lnTo>
                  <a:pt x="233244" y="1399438"/>
                </a:lnTo>
                <a:cubicBezTo>
                  <a:pt x="104427" y="1399438"/>
                  <a:pt x="0" y="1295011"/>
                  <a:pt x="0" y="1166194"/>
                </a:cubicBezTo>
                <a:lnTo>
                  <a:pt x="0" y="651901"/>
                </a:lnTo>
                <a:lnTo>
                  <a:pt x="66451" y="641759"/>
                </a:lnTo>
                <a:cubicBezTo>
                  <a:pt x="354156" y="582886"/>
                  <a:pt x="580762" y="356280"/>
                  <a:pt x="639635" y="68575"/>
                </a:cubicBezTo>
                <a:lnTo>
                  <a:pt x="65010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IN" sz="1200">
                <a:solidFill>
                  <a:schemeClr val="tx1"/>
                </a:solidFill>
              </a:rPr>
              <a:t>           </a:t>
            </a:r>
          </a:p>
          <a:p>
            <a:pPr algn="r"/>
            <a:r>
              <a:rPr lang="en-IN" sz="1200">
                <a:solidFill>
                  <a:schemeClr val="tx1"/>
                </a:solidFill>
              </a:rPr>
              <a:t>        High retail margin to target high-end retailers for Nature’s Basket and Foodhall for increased visibility and higher perceived value</a:t>
            </a:r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94F75A3B-2BB4-969B-BF8F-F6147B86E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476687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720555FF-3CFF-4C54-9172-3249C315AF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E5B0A2-3414-1ED5-E9F4-82F09CF5BBC1}"/>
              </a:ext>
            </a:extLst>
          </p:cNvPr>
          <p:cNvSpPr txBox="1"/>
          <p:nvPr/>
        </p:nvSpPr>
        <p:spPr>
          <a:xfrm>
            <a:off x="7020560" y="1296818"/>
            <a:ext cx="2024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ON TRADE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15CBC-5ABE-E3DC-497A-DAD973B5B17A}"/>
              </a:ext>
            </a:extLst>
          </p:cNvPr>
          <p:cNvSpPr txBox="1"/>
          <p:nvPr/>
        </p:nvSpPr>
        <p:spPr>
          <a:xfrm>
            <a:off x="10502765" y="1247611"/>
            <a:ext cx="1569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E-COMMERCE</a:t>
            </a:r>
          </a:p>
          <a:p>
            <a:endParaRPr lang="en-IN" sz="12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B4BC22-EEFA-9C25-69E6-6D21D2732EC0}"/>
              </a:ext>
            </a:extLst>
          </p:cNvPr>
          <p:cNvSpPr txBox="1"/>
          <p:nvPr/>
        </p:nvSpPr>
        <p:spPr>
          <a:xfrm>
            <a:off x="7105472" y="2884121"/>
            <a:ext cx="1344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D2C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E151A-1CEE-921C-CF8B-D8637C407CF6}"/>
              </a:ext>
            </a:extLst>
          </p:cNvPr>
          <p:cNvSpPr txBox="1"/>
          <p:nvPr/>
        </p:nvSpPr>
        <p:spPr>
          <a:xfrm>
            <a:off x="10391554" y="2839691"/>
            <a:ext cx="1680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HIGH-END RETAIL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49C7812-A698-40BB-E5E4-FBCA087FB249}"/>
              </a:ext>
            </a:extLst>
          </p:cNvPr>
          <p:cNvSpPr txBox="1">
            <a:spLocks/>
          </p:cNvSpPr>
          <p:nvPr/>
        </p:nvSpPr>
        <p:spPr>
          <a:xfrm>
            <a:off x="6924272" y="4471193"/>
            <a:ext cx="2768017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18">
              <a:defRPr/>
            </a:pPr>
            <a:r>
              <a:rPr lang="en-US" sz="1600">
                <a:solidFill>
                  <a:srgbClr val="D1A33C"/>
                </a:solidFill>
              </a:rPr>
              <a:t>AD mock-up</a:t>
            </a:r>
            <a:r>
              <a:rPr lang="en-US" sz="1800">
                <a:solidFill>
                  <a:srgbClr val="D1A33C"/>
                </a:solidFill>
              </a:rPr>
              <a:t>	</a:t>
            </a:r>
          </a:p>
        </p:txBody>
      </p:sp>
      <p:sp>
        <p:nvSpPr>
          <p:cNvPr id="44" name="Title 5">
            <a:extLst>
              <a:ext uri="{FF2B5EF4-FFF2-40B4-BE49-F238E27FC236}">
                <a16:creationId xmlns:a16="http://schemas.microsoft.com/office/drawing/2014/main" id="{606DDDD0-57DC-29A2-B6EA-998FB88CCE15}"/>
              </a:ext>
            </a:extLst>
          </p:cNvPr>
          <p:cNvSpPr txBox="1">
            <a:spLocks/>
          </p:cNvSpPr>
          <p:nvPr/>
        </p:nvSpPr>
        <p:spPr>
          <a:xfrm>
            <a:off x="9525720" y="4513278"/>
            <a:ext cx="2317351" cy="528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defTabSz="914418">
              <a:defRPr/>
            </a:pPr>
            <a:r>
              <a:rPr lang="en-US" sz="1600">
                <a:solidFill>
                  <a:srgbClr val="D1A33C"/>
                </a:solidFill>
              </a:rPr>
              <a:t>Brand Ambassador</a:t>
            </a:r>
            <a:r>
              <a:rPr lang="en-US" sz="1800">
                <a:solidFill>
                  <a:srgbClr val="D1A33C"/>
                </a:solidFill>
              </a:rPr>
              <a:t>	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E33BC0-9EAF-4DAB-5471-B4E9B64C754B}"/>
              </a:ext>
            </a:extLst>
          </p:cNvPr>
          <p:cNvSpPr txBox="1"/>
          <p:nvPr/>
        </p:nvSpPr>
        <p:spPr>
          <a:xfrm>
            <a:off x="7020560" y="4849738"/>
            <a:ext cx="2442027" cy="1815882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1" i="1">
                <a:effectLst/>
              </a:rPr>
              <a:t>A father shares a glass of premium rice whiskey with his son for the first time. </a:t>
            </a:r>
            <a:endParaRPr lang="en-US" sz="1400" b="1" i="1"/>
          </a:p>
          <a:p>
            <a:pPr algn="l"/>
            <a:r>
              <a:rPr lang="en-US" sz="1400"/>
              <a:t>They </a:t>
            </a:r>
            <a:r>
              <a:rPr lang="en-US" sz="1400" err="1"/>
              <a:t>s</a:t>
            </a:r>
            <a:r>
              <a:rPr lang="en-US" sz="1400" i="0" err="1">
                <a:effectLst/>
              </a:rPr>
              <a:t>avour</a:t>
            </a:r>
            <a:r>
              <a:rPr lang="en-US" sz="1400" i="0">
                <a:effectLst/>
              </a:rPr>
              <a:t> the rich heritage and it a medium for intergenerational bonding, dispelling taboos and forging enduring memories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4BD92E-39C8-A30C-38FD-624F7E03F98A}"/>
              </a:ext>
            </a:extLst>
          </p:cNvPr>
          <p:cNvSpPr txBox="1"/>
          <p:nvPr/>
        </p:nvSpPr>
        <p:spPr>
          <a:xfrm>
            <a:off x="9525720" y="4829418"/>
            <a:ext cx="2229400" cy="1846659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rgbClr val="FF0000"/>
                </a:solidFill>
                <a:effectLst/>
                <a:latin typeface="Söhne"/>
              </a:rPr>
              <a:t>North-East Tourism!!</a:t>
            </a:r>
          </a:p>
          <a:p>
            <a:r>
              <a:rPr lang="en-US" sz="1400" b="0" i="0">
                <a:effectLst/>
                <a:latin typeface="Söhne"/>
              </a:rPr>
              <a:t>NE boasts diverse culture, stunning landscapes, and rich traditions. Partnering with North-East India Tourism promotes the economy of the states and is authentic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572F276-C3C5-46CC-E6F8-773DD11C94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6212" y="2336477"/>
            <a:ext cx="856263" cy="8480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3056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34123" y="6533020"/>
            <a:ext cx="529428" cy="365125"/>
          </a:xfrm>
        </p:spPr>
        <p:txBody>
          <a:bodyPr/>
          <a:lstStyle/>
          <a:p>
            <a:fld id="{99E61589-955B-3549-AD19-CD847E0672F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265470" y="833352"/>
            <a:ext cx="11506351" cy="365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Pricing						       Financial Viability and Breakeven Analysis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8242F0-B77E-9ABB-FC57-63706357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71" y="1185141"/>
            <a:ext cx="4171427" cy="2795322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ACC1AE6-430A-6608-79DB-554E4F677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822209"/>
              </p:ext>
            </p:extLst>
          </p:nvPr>
        </p:nvGraphicFramePr>
        <p:xfrm>
          <a:off x="6159741" y="1436522"/>
          <a:ext cx="5903912" cy="1542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606646" imgH="1592470" progId="Excel.Sheet.12">
                  <p:embed/>
                </p:oleObj>
              </mc:Choice>
              <mc:Fallback>
                <p:oleObj name="Worksheet" r:id="rId4" imgW="6606646" imgH="1592470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ACC1AE6-430A-6608-79DB-554E4F677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741" y="1436522"/>
                        <a:ext cx="5903912" cy="1542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2D28679-F196-9AA6-5C22-A0F8C77669AB}"/>
              </a:ext>
            </a:extLst>
          </p:cNvPr>
          <p:cNvSpPr txBox="1"/>
          <p:nvPr/>
        </p:nvSpPr>
        <p:spPr>
          <a:xfrm>
            <a:off x="6159741" y="1148540"/>
            <a:ext cx="5903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>
                <a:solidFill>
                  <a:srgbClr val="000000"/>
                </a:solidFill>
                <a:effectLst/>
              </a:rPr>
              <a:t>Calculations for avg Premium whiskey(existing) - based on Q1 FY24</a:t>
            </a:r>
            <a:r>
              <a:rPr lang="en-US" sz="1400" b="1"/>
              <a:t> </a:t>
            </a:r>
            <a:endParaRPr lang="en-IN" sz="1400" b="1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10D83B45-4587-BA79-3B66-4DC8CBF63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66176"/>
              </p:ext>
            </p:extLst>
          </p:nvPr>
        </p:nvGraphicFramePr>
        <p:xfrm>
          <a:off x="6159740" y="3018890"/>
          <a:ext cx="5903913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659809" imgH="1988679" progId="Excel.Sheet.12">
                  <p:embed/>
                </p:oleObj>
              </mc:Choice>
              <mc:Fallback>
                <p:oleObj name="Worksheet" r:id="rId6" imgW="6659809" imgH="1988679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10D83B45-4587-BA79-3B66-4DC8CBF63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59740" y="3018890"/>
                        <a:ext cx="5903913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1B4D2FA-4E24-B16F-2F90-8E9A899BD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296826"/>
              </p:ext>
            </p:extLst>
          </p:nvPr>
        </p:nvGraphicFramePr>
        <p:xfrm>
          <a:off x="6159740" y="4807232"/>
          <a:ext cx="5903914" cy="186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6659809" imgH="1988679" progId="Excel.Sheet.12">
                  <p:embed/>
                </p:oleObj>
              </mc:Choice>
              <mc:Fallback>
                <p:oleObj name="Worksheet" r:id="rId8" imgW="6659809" imgH="1988679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21B4D2FA-4E24-B16F-2F90-8E9A899BD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59740" y="4807232"/>
                        <a:ext cx="5903914" cy="186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6AAE67-85A6-514A-64D0-FEF8108D7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00287"/>
              </p:ext>
            </p:extLst>
          </p:nvPr>
        </p:nvGraphicFramePr>
        <p:xfrm>
          <a:off x="265472" y="5164307"/>
          <a:ext cx="3382755" cy="1017103"/>
        </p:xfrm>
        <a:graphic>
          <a:graphicData uri="http://schemas.openxmlformats.org/drawingml/2006/table">
            <a:tbl>
              <a:tblPr/>
              <a:tblGrid>
                <a:gridCol w="1545593">
                  <a:extLst>
                    <a:ext uri="{9D8B030D-6E8A-4147-A177-3AD203B41FA5}">
                      <a16:colId xmlns:a16="http://schemas.microsoft.com/office/drawing/2014/main" val="1352027436"/>
                    </a:ext>
                  </a:extLst>
                </a:gridCol>
                <a:gridCol w="874704">
                  <a:extLst>
                    <a:ext uri="{9D8B030D-6E8A-4147-A177-3AD203B41FA5}">
                      <a16:colId xmlns:a16="http://schemas.microsoft.com/office/drawing/2014/main" val="949210063"/>
                    </a:ext>
                  </a:extLst>
                </a:gridCol>
                <a:gridCol w="962458">
                  <a:extLst>
                    <a:ext uri="{9D8B030D-6E8A-4147-A177-3AD203B41FA5}">
                      <a16:colId xmlns:a16="http://schemas.microsoft.com/office/drawing/2014/main" val="2814635593"/>
                    </a:ext>
                  </a:extLst>
                </a:gridCol>
              </a:tblGrid>
              <a:tr h="27506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Ideal price from Van Westendorp model(INR)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166892"/>
                  </a:ext>
                </a:extLst>
              </a:tr>
              <a:tr h="4296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Markup added(since selling only in tier 1 metros)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27899"/>
                  </a:ext>
                </a:extLst>
              </a:tr>
              <a:tr h="275063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Ideal selling price(INR)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34213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BC7F190-7A6A-0AE7-5200-1CEEA5A82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948128"/>
              </p:ext>
            </p:extLst>
          </p:nvPr>
        </p:nvGraphicFramePr>
        <p:xfrm>
          <a:off x="265470" y="4054412"/>
          <a:ext cx="3382757" cy="10972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8949">
                  <a:extLst>
                    <a:ext uri="{9D8B030D-6E8A-4147-A177-3AD203B41FA5}">
                      <a16:colId xmlns:a16="http://schemas.microsoft.com/office/drawing/2014/main" val="2379183893"/>
                    </a:ext>
                  </a:extLst>
                </a:gridCol>
                <a:gridCol w="1273808">
                  <a:extLst>
                    <a:ext uri="{9D8B030D-6E8A-4147-A177-3AD203B41FA5}">
                      <a16:colId xmlns:a16="http://schemas.microsoft.com/office/drawing/2014/main" val="950501990"/>
                    </a:ext>
                  </a:extLst>
                </a:gridCol>
              </a:tblGrid>
              <a:tr h="20483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effectLst/>
                        </a:rPr>
                        <a:t>Data and assumptions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48964"/>
                  </a:ext>
                </a:extLst>
              </a:tr>
              <a:tr h="40260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effectLst/>
                        </a:rPr>
                        <a:t>Market Growth Rate(Whiskey)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rgbClr val="FF0000"/>
                          </a:solidFill>
                          <a:effectLst/>
                        </a:rPr>
                        <a:t>9%</a:t>
                      </a:r>
                      <a:endParaRPr lang="en-IN" sz="14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1704000"/>
                  </a:ext>
                </a:extLst>
              </a:tr>
              <a:tr h="20483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effectLst/>
                        </a:rPr>
                        <a:t>Inflation Rate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rgbClr val="FF0000"/>
                          </a:solidFill>
                          <a:effectLst/>
                        </a:rPr>
                        <a:t>6.70%</a:t>
                      </a:r>
                      <a:endParaRPr lang="en-IN" sz="14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3566411"/>
                  </a:ext>
                </a:extLst>
              </a:tr>
              <a:tr h="20483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u="none" strike="noStrike">
                          <a:effectLst/>
                        </a:rPr>
                        <a:t>% Var cost of Rev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rgbClr val="FF0000"/>
                          </a:solidFill>
                          <a:effectLst/>
                        </a:rPr>
                        <a:t>54.13%</a:t>
                      </a:r>
                      <a:endParaRPr lang="en-IN" sz="14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4253129"/>
                  </a:ext>
                </a:extLst>
              </a:tr>
            </a:tbl>
          </a:graphicData>
        </a:graphic>
      </p:graphicFrame>
      <p:sp>
        <p:nvSpPr>
          <p:cNvPr id="23" name="TextBox 22">
            <a:hlinkClick r:id="rId10" action="ppaction://hlinksldjump"/>
            <a:extLst>
              <a:ext uri="{FF2B5EF4-FFF2-40B4-BE49-F238E27FC236}">
                <a16:creationId xmlns:a16="http://schemas.microsoft.com/office/drawing/2014/main" id="{E96650FF-3D76-2180-42B3-881D0C9F15BD}"/>
              </a:ext>
            </a:extLst>
          </p:cNvPr>
          <p:cNvSpPr txBox="1"/>
          <p:nvPr/>
        </p:nvSpPr>
        <p:spPr>
          <a:xfrm>
            <a:off x="342824" y="482183"/>
            <a:ext cx="11506351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Pricing is deliberately kept premium(INR 4524/SKU), with expected break-even in 3-6 years….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436FFE-F025-CE85-0A59-A146D89CCCF8}"/>
              </a:ext>
            </a:extLst>
          </p:cNvPr>
          <p:cNvSpPr txBox="1"/>
          <p:nvPr/>
        </p:nvSpPr>
        <p:spPr>
          <a:xfrm>
            <a:off x="3775706" y="4195092"/>
            <a:ext cx="2256556" cy="2308324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600" b="1"/>
              <a:t>'Value-Based Pricing’ </a:t>
            </a:r>
            <a:r>
              <a:rPr lang="en-US" sz="1600"/>
              <a:t>compare to the price of premium whiskeys(e.g. Johnny Walker) in Mumbai/Bangalore, which sells at </a:t>
            </a:r>
            <a:r>
              <a:rPr lang="en-US" sz="1600" b="1">
                <a:solidFill>
                  <a:srgbClr val="FF0000"/>
                </a:solidFill>
              </a:rPr>
              <a:t>INR 5000</a:t>
            </a:r>
            <a:r>
              <a:rPr lang="en-US" sz="1600"/>
              <a:t>, and price our product slightly less</a:t>
            </a:r>
            <a:endParaRPr lang="en-IN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B25505-8AA8-0826-3C9B-D4BF7BEADE0F}"/>
              </a:ext>
            </a:extLst>
          </p:cNvPr>
          <p:cNvSpPr txBox="1"/>
          <p:nvPr/>
        </p:nvSpPr>
        <p:spPr>
          <a:xfrm>
            <a:off x="4500640" y="1171439"/>
            <a:ext cx="1595359" cy="2800767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IN" sz="1600" b="1"/>
              <a:t>According to Van </a:t>
            </a:r>
            <a:r>
              <a:rPr lang="en-IN" sz="1600" b="1" err="1"/>
              <a:t>Westendorp</a:t>
            </a:r>
            <a:r>
              <a:rPr lang="en-IN" sz="1600" b="1"/>
              <a:t> model</a:t>
            </a:r>
          </a:p>
          <a:p>
            <a:r>
              <a:rPr lang="en-IN" sz="1600"/>
              <a:t>Ideal pricing should be</a:t>
            </a:r>
            <a:r>
              <a:rPr lang="en-IN" sz="1600" b="1">
                <a:solidFill>
                  <a:srgbClr val="FF0000"/>
                </a:solidFill>
              </a:rPr>
              <a:t> INR 3480. </a:t>
            </a:r>
            <a:r>
              <a:rPr lang="en-IN" sz="1600"/>
              <a:t>The range of price should be INR 3340 to INR 3780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98BBC-6D54-BEF3-1572-4E5F0E8E8C23}"/>
              </a:ext>
            </a:extLst>
          </p:cNvPr>
          <p:cNvSpPr txBox="1"/>
          <p:nvPr/>
        </p:nvSpPr>
        <p:spPr>
          <a:xfrm>
            <a:off x="1184567" y="6273225"/>
            <a:ext cx="2591139" cy="523220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400"/>
              <a:t>Detailed financials and assumption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8E3FE3-4B4F-94B6-9EBD-B67AE41B74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063939"/>
              </p:ext>
            </p:extLst>
          </p:nvPr>
        </p:nvGraphicFramePr>
        <p:xfrm>
          <a:off x="3175682" y="6334972"/>
          <a:ext cx="650075" cy="56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1" imgW="914400" imgH="792360" progId="Excel.Sheet.12">
                  <p:embed/>
                </p:oleObj>
              </mc:Choice>
              <mc:Fallback>
                <p:oleObj name="Worksheet" showAsIcon="1" r:id="rId11" imgW="914400" imgH="79236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88E3FE3-4B4F-94B6-9EBD-B67AE41B7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5682" y="6334972"/>
                        <a:ext cx="650075" cy="563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DD5192D-AEDB-FEBE-D404-93A6CAC8F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03451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Picture 6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3D472F50-FB8A-3B5B-E985-40B44AEE17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3ECC3-77B8-154B-92B9-557532147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2B16D94-726B-2657-F8EB-5024934B74CC}"/>
              </a:ext>
            </a:extLst>
          </p:cNvPr>
          <p:cNvSpPr txBox="1">
            <a:spLocks/>
          </p:cNvSpPr>
          <p:nvPr/>
        </p:nvSpPr>
        <p:spPr>
          <a:xfrm>
            <a:off x="268686" y="862930"/>
            <a:ext cx="11506351" cy="365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 dirty="0">
                <a:solidFill>
                  <a:srgbClr val="D1A33C"/>
                </a:solidFill>
              </a:rPr>
              <a:t>Way forward					A Roadmap of Sustainable Growth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D29B65-010E-36EE-4005-F44399CB7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530116"/>
              </p:ext>
            </p:extLst>
          </p:nvPr>
        </p:nvGraphicFramePr>
        <p:xfrm>
          <a:off x="363143" y="1702776"/>
          <a:ext cx="4138127" cy="2218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161578E-C667-65D0-BDC1-69579883625F}"/>
              </a:ext>
            </a:extLst>
          </p:cNvPr>
          <p:cNvSpPr txBox="1"/>
          <p:nvPr/>
        </p:nvSpPr>
        <p:spPr>
          <a:xfrm>
            <a:off x="268686" y="1118230"/>
            <a:ext cx="4138127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IN" sz="1600">
                <a:solidFill>
                  <a:schemeClr val="bg2">
                    <a:lumMod val="25000"/>
                  </a:schemeClr>
                </a:solidFill>
              </a:rPr>
              <a:t>Which flavour would you like in your alcoholic beverage ?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055A74DF-1D51-EC51-8EC8-6CD4F94A9FF5}"/>
              </a:ext>
            </a:extLst>
          </p:cNvPr>
          <p:cNvSpPr txBox="1">
            <a:spLocks/>
          </p:cNvSpPr>
          <p:nvPr/>
        </p:nvSpPr>
        <p:spPr>
          <a:xfrm>
            <a:off x="268685" y="3951983"/>
            <a:ext cx="11506351" cy="3651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418">
              <a:defRPr/>
            </a:pPr>
            <a:r>
              <a:rPr lang="en-US" sz="1800">
                <a:solidFill>
                  <a:srgbClr val="D1A33C"/>
                </a:solidFill>
              </a:rPr>
              <a:t>Challenges ahead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C22C6-40F7-EE98-922F-AA16481D146F}"/>
              </a:ext>
            </a:extLst>
          </p:cNvPr>
          <p:cNvSpPr txBox="1"/>
          <p:nvPr/>
        </p:nvSpPr>
        <p:spPr>
          <a:xfrm>
            <a:off x="342824" y="496882"/>
            <a:ext cx="11506351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FF0000"/>
                </a:solidFill>
              </a:rPr>
              <a:t>MODIVA presents an exciting future for </a:t>
            </a:r>
            <a:r>
              <a:rPr lang="en-IN" sz="1600" b="1" err="1">
                <a:solidFill>
                  <a:srgbClr val="FF0000"/>
                </a:solidFill>
              </a:rPr>
              <a:t>ABInBev’s</a:t>
            </a:r>
            <a:r>
              <a:rPr lang="en-IN" sz="1600" b="1">
                <a:solidFill>
                  <a:srgbClr val="FF0000"/>
                </a:solidFill>
              </a:rPr>
              <a:t> brand expansion in India- fuelled by sustainable growth…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1B4408-04A0-BDE4-269D-0AC32785DAA3}"/>
              </a:ext>
            </a:extLst>
          </p:cNvPr>
          <p:cNvSpPr/>
          <p:nvPr/>
        </p:nvSpPr>
        <p:spPr>
          <a:xfrm>
            <a:off x="342823" y="4272803"/>
            <a:ext cx="5350054" cy="497257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US" sz="1600">
                <a:solidFill>
                  <a:schemeClr val="tx1"/>
                </a:solidFill>
              </a:rPr>
              <a:t>The launch of online sale and home delivery of liquor in certain states shall lead to</a:t>
            </a:r>
            <a:r>
              <a:rPr lang="en-US" sz="1600"/>
              <a:t>to market for consume</a:t>
            </a:r>
            <a:endParaRPr lang="en-US" sz="1600" b="0" i="0">
              <a:solidFill>
                <a:srgbClr val="000000"/>
              </a:solidFill>
              <a:effectLst/>
            </a:endParaRP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1473331E-9C67-E3EB-B8C3-12D3C076C5D2}"/>
              </a:ext>
            </a:extLst>
          </p:cNvPr>
          <p:cNvSpPr/>
          <p:nvPr/>
        </p:nvSpPr>
        <p:spPr>
          <a:xfrm>
            <a:off x="342824" y="4852476"/>
            <a:ext cx="5350053" cy="771365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US" sz="1600">
                <a:solidFill>
                  <a:srgbClr val="000000"/>
                </a:solidFill>
              </a:rPr>
              <a:t>How to make the product more accessible. The decision as to whether keep it exclusively premium or make it more available</a:t>
            </a:r>
            <a:endParaRPr lang="en-US" sz="1600" b="0" i="0">
              <a:solidFill>
                <a:srgbClr val="000000"/>
              </a:solidFill>
              <a:effectLst/>
            </a:endParaRPr>
          </a:p>
        </p:txBody>
      </p:sp>
      <p:sp>
        <p:nvSpPr>
          <p:cNvPr id="4097" name="Rectangle 4096">
            <a:extLst>
              <a:ext uri="{FF2B5EF4-FFF2-40B4-BE49-F238E27FC236}">
                <a16:creationId xmlns:a16="http://schemas.microsoft.com/office/drawing/2014/main" id="{DB493241-F5B5-9AF9-61D5-531C2304C1A0}"/>
              </a:ext>
            </a:extLst>
          </p:cNvPr>
          <p:cNvSpPr/>
          <p:nvPr/>
        </p:nvSpPr>
        <p:spPr>
          <a:xfrm>
            <a:off x="342823" y="5739770"/>
            <a:ext cx="5350053" cy="497257"/>
          </a:xfrm>
          <a:prstGeom prst="rect">
            <a:avLst/>
          </a:prstGeom>
          <a:noFill/>
          <a:ln w="19050">
            <a:solidFill>
              <a:srgbClr val="D3A63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 fontAlgn="base"/>
            <a:r>
              <a:rPr lang="en-US" sz="1600" b="0" i="0">
                <a:solidFill>
                  <a:srgbClr val="000000"/>
                </a:solidFill>
                <a:effectLst/>
              </a:rPr>
              <a:t>With increasing deman</a:t>
            </a:r>
            <a:r>
              <a:rPr lang="en-US" sz="1600">
                <a:solidFill>
                  <a:srgbClr val="000000"/>
                </a:solidFill>
              </a:rPr>
              <a:t>d, sourcing of all indigenous ingredients would become difficult </a:t>
            </a:r>
            <a:endParaRPr lang="en-US" sz="1600" b="0" i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CD06FB0-8A24-863B-86FD-54432E3D2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547958"/>
              </p:ext>
            </p:extLst>
          </p:nvPr>
        </p:nvGraphicFramePr>
        <p:xfrm>
          <a:off x="342824" y="86581"/>
          <a:ext cx="11620727" cy="237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A drawing of a mountain with a river in the distance&#10;&#10;Description automatically generated">
            <a:extLst>
              <a:ext uri="{FF2B5EF4-FFF2-40B4-BE49-F238E27FC236}">
                <a16:creationId xmlns:a16="http://schemas.microsoft.com/office/drawing/2014/main" id="{A626E00A-E7CF-C4E8-D46A-53317FCAA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" y="26398"/>
            <a:ext cx="365548" cy="365548"/>
          </a:xfrm>
          <a:prstGeom prst="rect">
            <a:avLst/>
          </a:prstGeom>
        </p:spPr>
      </p:pic>
      <p:grpSp>
        <p:nvGrpSpPr>
          <p:cNvPr id="47" name="Google Shape;1450;p38">
            <a:extLst>
              <a:ext uri="{FF2B5EF4-FFF2-40B4-BE49-F238E27FC236}">
                <a16:creationId xmlns:a16="http://schemas.microsoft.com/office/drawing/2014/main" id="{DD477434-444D-B3C2-6A9D-5F9256689111}"/>
              </a:ext>
            </a:extLst>
          </p:cNvPr>
          <p:cNvGrpSpPr/>
          <p:nvPr/>
        </p:nvGrpSpPr>
        <p:grpSpPr>
          <a:xfrm>
            <a:off x="4448752" y="1817330"/>
            <a:ext cx="7657559" cy="5143564"/>
            <a:chOff x="317519" y="72577"/>
            <a:chExt cx="7958255" cy="50585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8" name="Google Shape;1451;p38">
              <a:extLst>
                <a:ext uri="{FF2B5EF4-FFF2-40B4-BE49-F238E27FC236}">
                  <a16:creationId xmlns:a16="http://schemas.microsoft.com/office/drawing/2014/main" id="{108204D5-8A0D-2B24-F463-D2C3A43C7D68}"/>
                </a:ext>
              </a:extLst>
            </p:cNvPr>
            <p:cNvSpPr/>
            <p:nvPr/>
          </p:nvSpPr>
          <p:spPr>
            <a:xfrm>
              <a:off x="317519" y="72577"/>
              <a:ext cx="7958255" cy="5058566"/>
            </a:xfrm>
            <a:custGeom>
              <a:avLst/>
              <a:gdLst/>
              <a:ahLst/>
              <a:cxnLst/>
              <a:rect l="l" t="t" r="r" b="b"/>
              <a:pathLst>
                <a:path w="239280" h="160724" extrusionOk="0">
                  <a:moveTo>
                    <a:pt x="0" y="160723"/>
                  </a:moveTo>
                  <a:lnTo>
                    <a:pt x="178630" y="102192"/>
                  </a:lnTo>
                  <a:cubicBezTo>
                    <a:pt x="180404" y="101656"/>
                    <a:pt x="180618" y="99596"/>
                    <a:pt x="178951" y="98811"/>
                  </a:cubicBezTo>
                  <a:lnTo>
                    <a:pt x="119694" y="71843"/>
                  </a:lnTo>
                  <a:lnTo>
                    <a:pt x="113717" y="69105"/>
                  </a:lnTo>
                  <a:cubicBezTo>
                    <a:pt x="110585" y="67688"/>
                    <a:pt x="111121" y="63842"/>
                    <a:pt x="114574" y="63032"/>
                  </a:cubicBezTo>
                  <a:lnTo>
                    <a:pt x="120801" y="61568"/>
                  </a:lnTo>
                  <a:lnTo>
                    <a:pt x="216051" y="39232"/>
                  </a:lnTo>
                  <a:cubicBezTo>
                    <a:pt x="217253" y="38946"/>
                    <a:pt x="217361" y="37529"/>
                    <a:pt x="216158" y="37136"/>
                  </a:cubicBezTo>
                  <a:lnTo>
                    <a:pt x="160877" y="19027"/>
                  </a:lnTo>
                  <a:lnTo>
                    <a:pt x="160806" y="18991"/>
                  </a:lnTo>
                  <a:cubicBezTo>
                    <a:pt x="159425" y="18527"/>
                    <a:pt x="159460" y="16860"/>
                    <a:pt x="160913" y="16467"/>
                  </a:cubicBezTo>
                  <a:lnTo>
                    <a:pt x="160913" y="16467"/>
                  </a:lnTo>
                  <a:lnTo>
                    <a:pt x="221278" y="1"/>
                  </a:lnTo>
                  <a:lnTo>
                    <a:pt x="168855" y="16932"/>
                  </a:lnTo>
                  <a:cubicBezTo>
                    <a:pt x="168069" y="17182"/>
                    <a:pt x="168069" y="18110"/>
                    <a:pt x="168890" y="18313"/>
                  </a:cubicBezTo>
                  <a:lnTo>
                    <a:pt x="233791" y="35708"/>
                  </a:lnTo>
                  <a:lnTo>
                    <a:pt x="236399" y="36422"/>
                  </a:lnTo>
                  <a:cubicBezTo>
                    <a:pt x="239244" y="37172"/>
                    <a:pt x="239280" y="40518"/>
                    <a:pt x="236434" y="41327"/>
                  </a:cubicBezTo>
                  <a:lnTo>
                    <a:pt x="233625" y="42078"/>
                  </a:lnTo>
                  <a:lnTo>
                    <a:pt x="144875" y="66652"/>
                  </a:lnTo>
                  <a:cubicBezTo>
                    <a:pt x="143351" y="67081"/>
                    <a:pt x="143244" y="68795"/>
                    <a:pt x="144661" y="69355"/>
                  </a:cubicBezTo>
                  <a:lnTo>
                    <a:pt x="210360" y="95322"/>
                  </a:lnTo>
                  <a:lnTo>
                    <a:pt x="220313" y="99239"/>
                  </a:lnTo>
                  <a:cubicBezTo>
                    <a:pt x="223802" y="100620"/>
                    <a:pt x="223623" y="104788"/>
                    <a:pt x="220063" y="105990"/>
                  </a:cubicBezTo>
                  <a:lnTo>
                    <a:pt x="209431" y="109550"/>
                  </a:lnTo>
                  <a:lnTo>
                    <a:pt x="53197" y="1607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52;p38">
              <a:extLst>
                <a:ext uri="{FF2B5EF4-FFF2-40B4-BE49-F238E27FC236}">
                  <a16:creationId xmlns:a16="http://schemas.microsoft.com/office/drawing/2014/main" id="{7E4A0A9D-8640-5A0E-15FD-8CD1EA9DC072}"/>
                </a:ext>
              </a:extLst>
            </p:cNvPr>
            <p:cNvSpPr/>
            <p:nvPr/>
          </p:nvSpPr>
          <p:spPr>
            <a:xfrm>
              <a:off x="2445901" y="4711376"/>
              <a:ext cx="143659" cy="69381"/>
            </a:xfrm>
            <a:custGeom>
              <a:avLst/>
              <a:gdLst/>
              <a:ahLst/>
              <a:cxnLst/>
              <a:rect l="l" t="t" r="r" b="b"/>
              <a:pathLst>
                <a:path w="4489" h="2168" extrusionOk="0">
                  <a:moveTo>
                    <a:pt x="4203" y="0"/>
                  </a:moveTo>
                  <a:lnTo>
                    <a:pt x="0" y="1346"/>
                  </a:lnTo>
                  <a:lnTo>
                    <a:pt x="286" y="2167"/>
                  </a:lnTo>
                  <a:lnTo>
                    <a:pt x="4489" y="810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53;p38">
              <a:extLst>
                <a:ext uri="{FF2B5EF4-FFF2-40B4-BE49-F238E27FC236}">
                  <a16:creationId xmlns:a16="http://schemas.microsoft.com/office/drawing/2014/main" id="{2260DBB1-84AA-8605-BEED-A5ED17C91D2B}"/>
                </a:ext>
              </a:extLst>
            </p:cNvPr>
            <p:cNvSpPr/>
            <p:nvPr/>
          </p:nvSpPr>
          <p:spPr>
            <a:xfrm>
              <a:off x="2715647" y="4626027"/>
              <a:ext cx="142539" cy="69381"/>
            </a:xfrm>
            <a:custGeom>
              <a:avLst/>
              <a:gdLst/>
              <a:ahLst/>
              <a:cxnLst/>
              <a:rect l="l" t="t" r="r" b="b"/>
              <a:pathLst>
                <a:path w="4454" h="2168" extrusionOk="0">
                  <a:moveTo>
                    <a:pt x="4204" y="0"/>
                  </a:moveTo>
                  <a:lnTo>
                    <a:pt x="1" y="1346"/>
                  </a:lnTo>
                  <a:lnTo>
                    <a:pt x="251" y="2167"/>
                  </a:lnTo>
                  <a:lnTo>
                    <a:pt x="4454" y="810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54;p38">
              <a:extLst>
                <a:ext uri="{FF2B5EF4-FFF2-40B4-BE49-F238E27FC236}">
                  <a16:creationId xmlns:a16="http://schemas.microsoft.com/office/drawing/2014/main" id="{0AE37713-F8FD-37A1-7690-AFDDC99DD5ED}"/>
                </a:ext>
              </a:extLst>
            </p:cNvPr>
            <p:cNvSpPr/>
            <p:nvPr/>
          </p:nvSpPr>
          <p:spPr>
            <a:xfrm>
              <a:off x="2984272" y="4540677"/>
              <a:ext cx="143691" cy="68229"/>
            </a:xfrm>
            <a:custGeom>
              <a:avLst/>
              <a:gdLst/>
              <a:ahLst/>
              <a:cxnLst/>
              <a:rect l="l" t="t" r="r" b="b"/>
              <a:pathLst>
                <a:path w="4490" h="2132" extrusionOk="0">
                  <a:moveTo>
                    <a:pt x="4204" y="0"/>
                  </a:moveTo>
                  <a:lnTo>
                    <a:pt x="1" y="1310"/>
                  </a:lnTo>
                  <a:lnTo>
                    <a:pt x="251" y="2132"/>
                  </a:lnTo>
                  <a:lnTo>
                    <a:pt x="4489" y="774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55;p38">
              <a:extLst>
                <a:ext uri="{FF2B5EF4-FFF2-40B4-BE49-F238E27FC236}">
                  <a16:creationId xmlns:a16="http://schemas.microsoft.com/office/drawing/2014/main" id="{687D9DBE-AE2E-E1DF-296E-0E946DF4CA69}"/>
                </a:ext>
              </a:extLst>
            </p:cNvPr>
            <p:cNvSpPr/>
            <p:nvPr/>
          </p:nvSpPr>
          <p:spPr>
            <a:xfrm>
              <a:off x="3254049" y="4454944"/>
              <a:ext cx="142539" cy="68613"/>
            </a:xfrm>
            <a:custGeom>
              <a:avLst/>
              <a:gdLst/>
              <a:ahLst/>
              <a:cxnLst/>
              <a:rect l="l" t="t" r="r" b="b"/>
              <a:pathLst>
                <a:path w="4454" h="2144" extrusionOk="0">
                  <a:moveTo>
                    <a:pt x="4203" y="0"/>
                  </a:moveTo>
                  <a:lnTo>
                    <a:pt x="0" y="1322"/>
                  </a:lnTo>
                  <a:lnTo>
                    <a:pt x="250" y="2144"/>
                  </a:lnTo>
                  <a:lnTo>
                    <a:pt x="4453" y="786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56;p38">
              <a:extLst>
                <a:ext uri="{FF2B5EF4-FFF2-40B4-BE49-F238E27FC236}">
                  <a16:creationId xmlns:a16="http://schemas.microsoft.com/office/drawing/2014/main" id="{71C8AE02-BC07-779B-CE81-757428669C9A}"/>
                </a:ext>
              </a:extLst>
            </p:cNvPr>
            <p:cNvSpPr/>
            <p:nvPr/>
          </p:nvSpPr>
          <p:spPr>
            <a:xfrm>
              <a:off x="1393865" y="5045926"/>
              <a:ext cx="143691" cy="69349"/>
            </a:xfrm>
            <a:custGeom>
              <a:avLst/>
              <a:gdLst/>
              <a:ahLst/>
              <a:cxnLst/>
              <a:rect l="l" t="t" r="r" b="b"/>
              <a:pathLst>
                <a:path w="4490" h="2167" extrusionOk="0">
                  <a:moveTo>
                    <a:pt x="4204" y="0"/>
                  </a:moveTo>
                  <a:lnTo>
                    <a:pt x="1" y="1345"/>
                  </a:lnTo>
                  <a:lnTo>
                    <a:pt x="287" y="2167"/>
                  </a:lnTo>
                  <a:lnTo>
                    <a:pt x="4490" y="810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57;p38">
              <a:extLst>
                <a:ext uri="{FF2B5EF4-FFF2-40B4-BE49-F238E27FC236}">
                  <a16:creationId xmlns:a16="http://schemas.microsoft.com/office/drawing/2014/main" id="{A8E021AF-AFB2-8CDB-D343-9B2539A8CEEB}"/>
                </a:ext>
              </a:extLst>
            </p:cNvPr>
            <p:cNvSpPr/>
            <p:nvPr/>
          </p:nvSpPr>
          <p:spPr>
            <a:xfrm>
              <a:off x="1664027" y="4960576"/>
              <a:ext cx="142155" cy="69349"/>
            </a:xfrm>
            <a:custGeom>
              <a:avLst/>
              <a:gdLst/>
              <a:ahLst/>
              <a:cxnLst/>
              <a:rect l="l" t="t" r="r" b="b"/>
              <a:pathLst>
                <a:path w="4442" h="2167" extrusionOk="0">
                  <a:moveTo>
                    <a:pt x="4192" y="0"/>
                  </a:moveTo>
                  <a:lnTo>
                    <a:pt x="1" y="1345"/>
                  </a:lnTo>
                  <a:lnTo>
                    <a:pt x="239" y="2167"/>
                  </a:lnTo>
                  <a:lnTo>
                    <a:pt x="4442" y="810"/>
                  </a:lnTo>
                  <a:lnTo>
                    <a:pt x="4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58;p38">
              <a:extLst>
                <a:ext uri="{FF2B5EF4-FFF2-40B4-BE49-F238E27FC236}">
                  <a16:creationId xmlns:a16="http://schemas.microsoft.com/office/drawing/2014/main" id="{E015DD22-B91A-ADED-F7FC-0A09B48CB17D}"/>
                </a:ext>
              </a:extLst>
            </p:cNvPr>
            <p:cNvSpPr/>
            <p:nvPr/>
          </p:nvSpPr>
          <p:spPr>
            <a:xfrm>
              <a:off x="1932652" y="4875227"/>
              <a:ext cx="143307" cy="68229"/>
            </a:xfrm>
            <a:custGeom>
              <a:avLst/>
              <a:gdLst/>
              <a:ahLst/>
              <a:cxnLst/>
              <a:rect l="l" t="t" r="r" b="b"/>
              <a:pathLst>
                <a:path w="4478" h="2132" extrusionOk="0">
                  <a:moveTo>
                    <a:pt x="4191" y="0"/>
                  </a:moveTo>
                  <a:lnTo>
                    <a:pt x="0" y="1310"/>
                  </a:lnTo>
                  <a:lnTo>
                    <a:pt x="239" y="2131"/>
                  </a:lnTo>
                  <a:lnTo>
                    <a:pt x="4477" y="774"/>
                  </a:lnTo>
                  <a:lnTo>
                    <a:pt x="4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59;p38">
              <a:extLst>
                <a:ext uri="{FF2B5EF4-FFF2-40B4-BE49-F238E27FC236}">
                  <a16:creationId xmlns:a16="http://schemas.microsoft.com/office/drawing/2014/main" id="{D75D6EFA-B84F-D489-D207-DCB03A9B3466}"/>
                </a:ext>
              </a:extLst>
            </p:cNvPr>
            <p:cNvSpPr/>
            <p:nvPr/>
          </p:nvSpPr>
          <p:spPr>
            <a:xfrm>
              <a:off x="2202430" y="4789877"/>
              <a:ext cx="142123" cy="68229"/>
            </a:xfrm>
            <a:custGeom>
              <a:avLst/>
              <a:gdLst/>
              <a:ahLst/>
              <a:cxnLst/>
              <a:rect l="l" t="t" r="r" b="b"/>
              <a:pathLst>
                <a:path w="4441" h="2132" extrusionOk="0">
                  <a:moveTo>
                    <a:pt x="4191" y="0"/>
                  </a:moveTo>
                  <a:lnTo>
                    <a:pt x="0" y="1310"/>
                  </a:lnTo>
                  <a:lnTo>
                    <a:pt x="238" y="2131"/>
                  </a:lnTo>
                  <a:lnTo>
                    <a:pt x="4441" y="774"/>
                  </a:lnTo>
                  <a:lnTo>
                    <a:pt x="41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60;p38">
              <a:extLst>
                <a:ext uri="{FF2B5EF4-FFF2-40B4-BE49-F238E27FC236}">
                  <a16:creationId xmlns:a16="http://schemas.microsoft.com/office/drawing/2014/main" id="{20078F2E-95E1-E9C4-9F4D-79364895AC38}"/>
                </a:ext>
              </a:extLst>
            </p:cNvPr>
            <p:cNvSpPr/>
            <p:nvPr/>
          </p:nvSpPr>
          <p:spPr>
            <a:xfrm>
              <a:off x="3522675" y="4369594"/>
              <a:ext cx="142507" cy="67461"/>
            </a:xfrm>
            <a:custGeom>
              <a:avLst/>
              <a:gdLst/>
              <a:ahLst/>
              <a:cxnLst/>
              <a:rect l="l" t="t" r="r" b="b"/>
              <a:pathLst>
                <a:path w="4453" h="2108" extrusionOk="0">
                  <a:moveTo>
                    <a:pt x="4203" y="0"/>
                  </a:moveTo>
                  <a:lnTo>
                    <a:pt x="0" y="1322"/>
                  </a:lnTo>
                  <a:lnTo>
                    <a:pt x="250" y="2108"/>
                  </a:lnTo>
                  <a:lnTo>
                    <a:pt x="4453" y="751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1;p38">
              <a:extLst>
                <a:ext uri="{FF2B5EF4-FFF2-40B4-BE49-F238E27FC236}">
                  <a16:creationId xmlns:a16="http://schemas.microsoft.com/office/drawing/2014/main" id="{D1610C1B-641D-99B7-DF93-578B29914F24}"/>
                </a:ext>
              </a:extLst>
            </p:cNvPr>
            <p:cNvSpPr/>
            <p:nvPr/>
          </p:nvSpPr>
          <p:spPr>
            <a:xfrm>
              <a:off x="3792420" y="4283092"/>
              <a:ext cx="142539" cy="67493"/>
            </a:xfrm>
            <a:custGeom>
              <a:avLst/>
              <a:gdLst/>
              <a:ahLst/>
              <a:cxnLst/>
              <a:rect l="l" t="t" r="r" b="b"/>
              <a:pathLst>
                <a:path w="4454" h="2109" extrusionOk="0">
                  <a:moveTo>
                    <a:pt x="4204" y="1"/>
                  </a:moveTo>
                  <a:lnTo>
                    <a:pt x="1" y="1358"/>
                  </a:lnTo>
                  <a:lnTo>
                    <a:pt x="251" y="2108"/>
                  </a:lnTo>
                  <a:lnTo>
                    <a:pt x="4454" y="787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2;p38">
              <a:extLst>
                <a:ext uri="{FF2B5EF4-FFF2-40B4-BE49-F238E27FC236}">
                  <a16:creationId xmlns:a16="http://schemas.microsoft.com/office/drawing/2014/main" id="{04D821BC-DE9E-F5A8-2D99-3E1C5A7CE1D2}"/>
                </a:ext>
              </a:extLst>
            </p:cNvPr>
            <p:cNvSpPr/>
            <p:nvPr/>
          </p:nvSpPr>
          <p:spPr>
            <a:xfrm>
              <a:off x="4061046" y="4197743"/>
              <a:ext cx="142539" cy="67493"/>
            </a:xfrm>
            <a:custGeom>
              <a:avLst/>
              <a:gdLst/>
              <a:ahLst/>
              <a:cxnLst/>
              <a:rect l="l" t="t" r="r" b="b"/>
              <a:pathLst>
                <a:path w="4454" h="2109" extrusionOk="0">
                  <a:moveTo>
                    <a:pt x="4204" y="1"/>
                  </a:moveTo>
                  <a:lnTo>
                    <a:pt x="1" y="1358"/>
                  </a:lnTo>
                  <a:lnTo>
                    <a:pt x="251" y="2108"/>
                  </a:lnTo>
                  <a:lnTo>
                    <a:pt x="4454" y="751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3;p38">
              <a:extLst>
                <a:ext uri="{FF2B5EF4-FFF2-40B4-BE49-F238E27FC236}">
                  <a16:creationId xmlns:a16="http://schemas.microsoft.com/office/drawing/2014/main" id="{25FE5133-DB84-5B80-41ED-47FB4CFA8848}"/>
                </a:ext>
              </a:extLst>
            </p:cNvPr>
            <p:cNvSpPr/>
            <p:nvPr/>
          </p:nvSpPr>
          <p:spPr>
            <a:xfrm>
              <a:off x="4330823" y="4112393"/>
              <a:ext cx="142539" cy="66341"/>
            </a:xfrm>
            <a:custGeom>
              <a:avLst/>
              <a:gdLst/>
              <a:ahLst/>
              <a:cxnLst/>
              <a:rect l="l" t="t" r="r" b="b"/>
              <a:pathLst>
                <a:path w="4454" h="2073" extrusionOk="0">
                  <a:moveTo>
                    <a:pt x="4203" y="1"/>
                  </a:moveTo>
                  <a:lnTo>
                    <a:pt x="0" y="1358"/>
                  </a:lnTo>
                  <a:lnTo>
                    <a:pt x="215" y="2072"/>
                  </a:lnTo>
                  <a:lnTo>
                    <a:pt x="4453" y="715"/>
                  </a:lnTo>
                  <a:lnTo>
                    <a:pt x="42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1464;p38">
              <a:extLst>
                <a:ext uri="{FF2B5EF4-FFF2-40B4-BE49-F238E27FC236}">
                  <a16:creationId xmlns:a16="http://schemas.microsoft.com/office/drawing/2014/main" id="{CB3DAD98-B77A-EC34-7687-0DA72FADE4EC}"/>
                </a:ext>
              </a:extLst>
            </p:cNvPr>
            <p:cNvSpPr/>
            <p:nvPr/>
          </p:nvSpPr>
          <p:spPr>
            <a:xfrm>
              <a:off x="4599448" y="4027044"/>
              <a:ext cx="142539" cy="66341"/>
            </a:xfrm>
            <a:custGeom>
              <a:avLst/>
              <a:gdLst/>
              <a:ahLst/>
              <a:cxnLst/>
              <a:rect l="l" t="t" r="r" b="b"/>
              <a:pathLst>
                <a:path w="4454" h="2073" extrusionOk="0">
                  <a:moveTo>
                    <a:pt x="4239" y="1"/>
                  </a:moveTo>
                  <a:lnTo>
                    <a:pt x="0" y="1358"/>
                  </a:lnTo>
                  <a:lnTo>
                    <a:pt x="250" y="2072"/>
                  </a:lnTo>
                  <a:lnTo>
                    <a:pt x="4453" y="715"/>
                  </a:lnTo>
                  <a:lnTo>
                    <a:pt x="42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1465;p38">
              <a:extLst>
                <a:ext uri="{FF2B5EF4-FFF2-40B4-BE49-F238E27FC236}">
                  <a16:creationId xmlns:a16="http://schemas.microsoft.com/office/drawing/2014/main" id="{87DAB821-ECD1-BB9E-7EBB-EC88CAC71886}"/>
                </a:ext>
              </a:extLst>
            </p:cNvPr>
            <p:cNvSpPr/>
            <p:nvPr/>
          </p:nvSpPr>
          <p:spPr>
            <a:xfrm>
              <a:off x="4869194" y="3941694"/>
              <a:ext cx="141387" cy="64805"/>
            </a:xfrm>
            <a:custGeom>
              <a:avLst/>
              <a:gdLst/>
              <a:ahLst/>
              <a:cxnLst/>
              <a:rect l="l" t="t" r="r" b="b"/>
              <a:pathLst>
                <a:path w="4418" h="2025" extrusionOk="0">
                  <a:moveTo>
                    <a:pt x="4204" y="1"/>
                  </a:moveTo>
                  <a:lnTo>
                    <a:pt x="1" y="1322"/>
                  </a:lnTo>
                  <a:lnTo>
                    <a:pt x="215" y="2025"/>
                  </a:lnTo>
                  <a:lnTo>
                    <a:pt x="4418" y="679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466;p38">
              <a:extLst>
                <a:ext uri="{FF2B5EF4-FFF2-40B4-BE49-F238E27FC236}">
                  <a16:creationId xmlns:a16="http://schemas.microsoft.com/office/drawing/2014/main" id="{55835A52-3B14-502B-6275-6BB56E042862}"/>
                </a:ext>
              </a:extLst>
            </p:cNvPr>
            <p:cNvSpPr/>
            <p:nvPr/>
          </p:nvSpPr>
          <p:spPr>
            <a:xfrm>
              <a:off x="5137819" y="3856345"/>
              <a:ext cx="142539" cy="64805"/>
            </a:xfrm>
            <a:custGeom>
              <a:avLst/>
              <a:gdLst/>
              <a:ahLst/>
              <a:cxnLst/>
              <a:rect l="l" t="t" r="r" b="b"/>
              <a:pathLst>
                <a:path w="4454" h="2025" extrusionOk="0">
                  <a:moveTo>
                    <a:pt x="4239" y="1"/>
                  </a:moveTo>
                  <a:lnTo>
                    <a:pt x="1" y="1322"/>
                  </a:lnTo>
                  <a:lnTo>
                    <a:pt x="215" y="2025"/>
                  </a:lnTo>
                  <a:lnTo>
                    <a:pt x="4454" y="679"/>
                  </a:lnTo>
                  <a:lnTo>
                    <a:pt x="42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467;p38">
              <a:extLst>
                <a:ext uri="{FF2B5EF4-FFF2-40B4-BE49-F238E27FC236}">
                  <a16:creationId xmlns:a16="http://schemas.microsoft.com/office/drawing/2014/main" id="{894FA7C5-DAFF-1939-975A-8CB7FCD95A0D}"/>
                </a:ext>
              </a:extLst>
            </p:cNvPr>
            <p:cNvSpPr/>
            <p:nvPr/>
          </p:nvSpPr>
          <p:spPr>
            <a:xfrm>
              <a:off x="5407596" y="3770995"/>
              <a:ext cx="141387" cy="63685"/>
            </a:xfrm>
            <a:custGeom>
              <a:avLst/>
              <a:gdLst/>
              <a:ahLst/>
              <a:cxnLst/>
              <a:rect l="l" t="t" r="r" b="b"/>
              <a:pathLst>
                <a:path w="4418" h="1990" extrusionOk="0">
                  <a:moveTo>
                    <a:pt x="4203" y="1"/>
                  </a:moveTo>
                  <a:lnTo>
                    <a:pt x="0" y="1322"/>
                  </a:lnTo>
                  <a:lnTo>
                    <a:pt x="215" y="1989"/>
                  </a:lnTo>
                  <a:lnTo>
                    <a:pt x="4418" y="644"/>
                  </a:lnTo>
                  <a:lnTo>
                    <a:pt x="42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468;p38">
              <a:extLst>
                <a:ext uri="{FF2B5EF4-FFF2-40B4-BE49-F238E27FC236}">
                  <a16:creationId xmlns:a16="http://schemas.microsoft.com/office/drawing/2014/main" id="{F6B00F26-FA3F-09E2-2997-56ABE6EC76CC}"/>
                </a:ext>
              </a:extLst>
            </p:cNvPr>
            <p:cNvSpPr/>
            <p:nvPr/>
          </p:nvSpPr>
          <p:spPr>
            <a:xfrm>
              <a:off x="5676222" y="3684526"/>
              <a:ext cx="141387" cy="63653"/>
            </a:xfrm>
            <a:custGeom>
              <a:avLst/>
              <a:gdLst/>
              <a:ahLst/>
              <a:cxnLst/>
              <a:rect l="l" t="t" r="r" b="b"/>
              <a:pathLst>
                <a:path w="4418" h="1989" extrusionOk="0">
                  <a:moveTo>
                    <a:pt x="4239" y="0"/>
                  </a:moveTo>
                  <a:lnTo>
                    <a:pt x="0" y="1357"/>
                  </a:lnTo>
                  <a:lnTo>
                    <a:pt x="215" y="1988"/>
                  </a:lnTo>
                  <a:lnTo>
                    <a:pt x="4418" y="679"/>
                  </a:lnTo>
                  <a:lnTo>
                    <a:pt x="42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469;p38">
              <a:extLst>
                <a:ext uri="{FF2B5EF4-FFF2-40B4-BE49-F238E27FC236}">
                  <a16:creationId xmlns:a16="http://schemas.microsoft.com/office/drawing/2014/main" id="{CFB0BF0E-8A29-A17D-C48B-55E61D954F2B}"/>
                </a:ext>
              </a:extLst>
            </p:cNvPr>
            <p:cNvSpPr/>
            <p:nvPr/>
          </p:nvSpPr>
          <p:spPr>
            <a:xfrm>
              <a:off x="5945967" y="3599176"/>
              <a:ext cx="141419" cy="63653"/>
            </a:xfrm>
            <a:custGeom>
              <a:avLst/>
              <a:gdLst/>
              <a:ahLst/>
              <a:cxnLst/>
              <a:rect l="l" t="t" r="r" b="b"/>
              <a:pathLst>
                <a:path w="4419" h="1989" extrusionOk="0">
                  <a:moveTo>
                    <a:pt x="4204" y="0"/>
                  </a:moveTo>
                  <a:lnTo>
                    <a:pt x="1" y="1357"/>
                  </a:lnTo>
                  <a:lnTo>
                    <a:pt x="215" y="1988"/>
                  </a:lnTo>
                  <a:lnTo>
                    <a:pt x="4418" y="643"/>
                  </a:lnTo>
                  <a:lnTo>
                    <a:pt x="42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470;p38">
              <a:extLst>
                <a:ext uri="{FF2B5EF4-FFF2-40B4-BE49-F238E27FC236}">
                  <a16:creationId xmlns:a16="http://schemas.microsoft.com/office/drawing/2014/main" id="{B6C325AC-95B4-17C4-C28B-6A80D26CFE83}"/>
                </a:ext>
              </a:extLst>
            </p:cNvPr>
            <p:cNvSpPr/>
            <p:nvPr/>
          </p:nvSpPr>
          <p:spPr>
            <a:xfrm>
              <a:off x="6214593" y="3513827"/>
              <a:ext cx="141387" cy="62501"/>
            </a:xfrm>
            <a:custGeom>
              <a:avLst/>
              <a:gdLst/>
              <a:ahLst/>
              <a:cxnLst/>
              <a:rect l="l" t="t" r="r" b="b"/>
              <a:pathLst>
                <a:path w="4418" h="1953" extrusionOk="0">
                  <a:moveTo>
                    <a:pt x="4239" y="0"/>
                  </a:moveTo>
                  <a:lnTo>
                    <a:pt x="1" y="1346"/>
                  </a:lnTo>
                  <a:lnTo>
                    <a:pt x="215" y="1953"/>
                  </a:lnTo>
                  <a:lnTo>
                    <a:pt x="4418" y="643"/>
                  </a:lnTo>
                  <a:lnTo>
                    <a:pt x="42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1471;p38">
              <a:extLst>
                <a:ext uri="{FF2B5EF4-FFF2-40B4-BE49-F238E27FC236}">
                  <a16:creationId xmlns:a16="http://schemas.microsoft.com/office/drawing/2014/main" id="{50B5C742-4D93-FF47-5E22-02182C64D06D}"/>
                </a:ext>
              </a:extLst>
            </p:cNvPr>
            <p:cNvSpPr/>
            <p:nvPr/>
          </p:nvSpPr>
          <p:spPr>
            <a:xfrm>
              <a:off x="6484370" y="3428477"/>
              <a:ext cx="141387" cy="62501"/>
            </a:xfrm>
            <a:custGeom>
              <a:avLst/>
              <a:gdLst/>
              <a:ahLst/>
              <a:cxnLst/>
              <a:rect l="l" t="t" r="r" b="b"/>
              <a:pathLst>
                <a:path w="4418" h="1953" extrusionOk="0">
                  <a:moveTo>
                    <a:pt x="4203" y="0"/>
                  </a:moveTo>
                  <a:lnTo>
                    <a:pt x="0" y="1310"/>
                  </a:lnTo>
                  <a:lnTo>
                    <a:pt x="179" y="1953"/>
                  </a:lnTo>
                  <a:lnTo>
                    <a:pt x="4418" y="607"/>
                  </a:lnTo>
                  <a:lnTo>
                    <a:pt x="42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1472;p38">
              <a:extLst>
                <a:ext uri="{FF2B5EF4-FFF2-40B4-BE49-F238E27FC236}">
                  <a16:creationId xmlns:a16="http://schemas.microsoft.com/office/drawing/2014/main" id="{07F0A19B-C69A-2608-8CF1-60BBA809B906}"/>
                </a:ext>
              </a:extLst>
            </p:cNvPr>
            <p:cNvSpPr/>
            <p:nvPr/>
          </p:nvSpPr>
          <p:spPr>
            <a:xfrm>
              <a:off x="6752995" y="3343128"/>
              <a:ext cx="141387" cy="61381"/>
            </a:xfrm>
            <a:custGeom>
              <a:avLst/>
              <a:gdLst/>
              <a:ahLst/>
              <a:cxnLst/>
              <a:rect l="l" t="t" r="r" b="b"/>
              <a:pathLst>
                <a:path w="4418" h="1918" extrusionOk="0">
                  <a:moveTo>
                    <a:pt x="4239" y="0"/>
                  </a:moveTo>
                  <a:lnTo>
                    <a:pt x="0" y="1310"/>
                  </a:lnTo>
                  <a:lnTo>
                    <a:pt x="215" y="1917"/>
                  </a:lnTo>
                  <a:lnTo>
                    <a:pt x="4418" y="572"/>
                  </a:lnTo>
                  <a:lnTo>
                    <a:pt x="42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1473;p38">
              <a:extLst>
                <a:ext uri="{FF2B5EF4-FFF2-40B4-BE49-F238E27FC236}">
                  <a16:creationId xmlns:a16="http://schemas.microsoft.com/office/drawing/2014/main" id="{8B0FD770-7634-015D-BAE9-F3AA8CD52CBF}"/>
                </a:ext>
              </a:extLst>
            </p:cNvPr>
            <p:cNvSpPr/>
            <p:nvPr/>
          </p:nvSpPr>
          <p:spPr>
            <a:xfrm>
              <a:off x="7022773" y="3192622"/>
              <a:ext cx="57156" cy="126538"/>
            </a:xfrm>
            <a:custGeom>
              <a:avLst/>
              <a:gdLst/>
              <a:ahLst/>
              <a:cxnLst/>
              <a:rect l="l" t="t" r="r" b="b"/>
              <a:pathLst>
                <a:path w="1786" h="3954" extrusionOk="0">
                  <a:moveTo>
                    <a:pt x="536" y="0"/>
                  </a:moveTo>
                  <a:lnTo>
                    <a:pt x="286" y="572"/>
                  </a:lnTo>
                  <a:cubicBezTo>
                    <a:pt x="572" y="715"/>
                    <a:pt x="822" y="893"/>
                    <a:pt x="964" y="1179"/>
                  </a:cubicBezTo>
                  <a:cubicBezTo>
                    <a:pt x="1107" y="1429"/>
                    <a:pt x="1179" y="1750"/>
                    <a:pt x="1143" y="2072"/>
                  </a:cubicBezTo>
                  <a:cubicBezTo>
                    <a:pt x="1107" y="2358"/>
                    <a:pt x="1000" y="2679"/>
                    <a:pt x="786" y="2881"/>
                  </a:cubicBezTo>
                  <a:cubicBezTo>
                    <a:pt x="572" y="3096"/>
                    <a:pt x="357" y="3274"/>
                    <a:pt x="0" y="3346"/>
                  </a:cubicBezTo>
                  <a:lnTo>
                    <a:pt x="179" y="3953"/>
                  </a:lnTo>
                  <a:cubicBezTo>
                    <a:pt x="572" y="3846"/>
                    <a:pt x="1000" y="3596"/>
                    <a:pt x="1250" y="3274"/>
                  </a:cubicBezTo>
                  <a:cubicBezTo>
                    <a:pt x="1536" y="2953"/>
                    <a:pt x="1715" y="2536"/>
                    <a:pt x="1750" y="2108"/>
                  </a:cubicBezTo>
                  <a:cubicBezTo>
                    <a:pt x="1786" y="1679"/>
                    <a:pt x="1715" y="1250"/>
                    <a:pt x="1500" y="857"/>
                  </a:cubicBezTo>
                  <a:cubicBezTo>
                    <a:pt x="1286" y="500"/>
                    <a:pt x="929" y="179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1474;p38">
              <a:extLst>
                <a:ext uri="{FF2B5EF4-FFF2-40B4-BE49-F238E27FC236}">
                  <a16:creationId xmlns:a16="http://schemas.microsoft.com/office/drawing/2014/main" id="{D6749942-D852-5C5B-3663-61A7D066A444}"/>
                </a:ext>
              </a:extLst>
            </p:cNvPr>
            <p:cNvSpPr/>
            <p:nvPr/>
          </p:nvSpPr>
          <p:spPr>
            <a:xfrm>
              <a:off x="6772421" y="3082503"/>
              <a:ext cx="137963" cy="72806"/>
            </a:xfrm>
            <a:custGeom>
              <a:avLst/>
              <a:gdLst/>
              <a:ahLst/>
              <a:cxnLst/>
              <a:rect l="l" t="t" r="r" b="b"/>
              <a:pathLst>
                <a:path w="4311" h="2275" extrusionOk="0">
                  <a:moveTo>
                    <a:pt x="215" y="0"/>
                  </a:moveTo>
                  <a:lnTo>
                    <a:pt x="1" y="572"/>
                  </a:lnTo>
                  <a:lnTo>
                    <a:pt x="4061" y="2274"/>
                  </a:lnTo>
                  <a:lnTo>
                    <a:pt x="4311" y="1739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1475;p38">
              <a:extLst>
                <a:ext uri="{FF2B5EF4-FFF2-40B4-BE49-F238E27FC236}">
                  <a16:creationId xmlns:a16="http://schemas.microsoft.com/office/drawing/2014/main" id="{3EBE0FB8-97B7-AD2D-E1B4-712F70DC2164}"/>
                </a:ext>
              </a:extLst>
            </p:cNvPr>
            <p:cNvSpPr/>
            <p:nvPr/>
          </p:nvSpPr>
          <p:spPr>
            <a:xfrm>
              <a:off x="6512948" y="2972000"/>
              <a:ext cx="136811" cy="72806"/>
            </a:xfrm>
            <a:custGeom>
              <a:avLst/>
              <a:gdLst/>
              <a:ahLst/>
              <a:cxnLst/>
              <a:rect l="l" t="t" r="r" b="b"/>
              <a:pathLst>
                <a:path w="4275" h="2275" extrusionOk="0">
                  <a:moveTo>
                    <a:pt x="215" y="0"/>
                  </a:moveTo>
                  <a:lnTo>
                    <a:pt x="0" y="536"/>
                  </a:lnTo>
                  <a:lnTo>
                    <a:pt x="4060" y="2275"/>
                  </a:lnTo>
                  <a:lnTo>
                    <a:pt x="4275" y="1739"/>
                  </a:lnTo>
                  <a:lnTo>
                    <a:pt x="2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1476;p38">
              <a:extLst>
                <a:ext uri="{FF2B5EF4-FFF2-40B4-BE49-F238E27FC236}">
                  <a16:creationId xmlns:a16="http://schemas.microsoft.com/office/drawing/2014/main" id="{E68BBAB1-D16D-4611-CF11-A871A8024B43}"/>
                </a:ext>
              </a:extLst>
            </p:cNvPr>
            <p:cNvSpPr/>
            <p:nvPr/>
          </p:nvSpPr>
          <p:spPr>
            <a:xfrm>
              <a:off x="6252323" y="2861497"/>
              <a:ext cx="137579" cy="71686"/>
            </a:xfrm>
            <a:custGeom>
              <a:avLst/>
              <a:gdLst/>
              <a:ahLst/>
              <a:cxnLst/>
              <a:rect l="l" t="t" r="r" b="b"/>
              <a:pathLst>
                <a:path w="4299" h="2240" extrusionOk="0">
                  <a:moveTo>
                    <a:pt x="251" y="1"/>
                  </a:moveTo>
                  <a:lnTo>
                    <a:pt x="1" y="501"/>
                  </a:lnTo>
                  <a:lnTo>
                    <a:pt x="4096" y="2239"/>
                  </a:lnTo>
                  <a:lnTo>
                    <a:pt x="4299" y="1751"/>
                  </a:lnTo>
                  <a:lnTo>
                    <a:pt x="2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1477;p38">
              <a:extLst>
                <a:ext uri="{FF2B5EF4-FFF2-40B4-BE49-F238E27FC236}">
                  <a16:creationId xmlns:a16="http://schemas.microsoft.com/office/drawing/2014/main" id="{F4609C52-0B17-C000-B4CC-78315177223F}"/>
                </a:ext>
              </a:extLst>
            </p:cNvPr>
            <p:cNvSpPr/>
            <p:nvPr/>
          </p:nvSpPr>
          <p:spPr>
            <a:xfrm>
              <a:off x="5992850" y="2750994"/>
              <a:ext cx="136427" cy="72070"/>
            </a:xfrm>
            <a:custGeom>
              <a:avLst/>
              <a:gdLst/>
              <a:ahLst/>
              <a:cxnLst/>
              <a:rect l="l" t="t" r="r" b="b"/>
              <a:pathLst>
                <a:path w="4263" h="2252" extrusionOk="0">
                  <a:moveTo>
                    <a:pt x="215" y="1"/>
                  </a:moveTo>
                  <a:lnTo>
                    <a:pt x="0" y="501"/>
                  </a:lnTo>
                  <a:lnTo>
                    <a:pt x="4049" y="2251"/>
                  </a:lnTo>
                  <a:lnTo>
                    <a:pt x="4263" y="1715"/>
                  </a:lnTo>
                  <a:lnTo>
                    <a:pt x="2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1478;p38">
              <a:extLst>
                <a:ext uri="{FF2B5EF4-FFF2-40B4-BE49-F238E27FC236}">
                  <a16:creationId xmlns:a16="http://schemas.microsoft.com/office/drawing/2014/main" id="{82A1B528-13C4-0A2F-3A4E-05FBAF840F29}"/>
                </a:ext>
              </a:extLst>
            </p:cNvPr>
            <p:cNvSpPr/>
            <p:nvPr/>
          </p:nvSpPr>
          <p:spPr>
            <a:xfrm>
              <a:off x="5733377" y="2640874"/>
              <a:ext cx="136427" cy="70534"/>
            </a:xfrm>
            <a:custGeom>
              <a:avLst/>
              <a:gdLst/>
              <a:ahLst/>
              <a:cxnLst/>
              <a:rect l="l" t="t" r="r" b="b"/>
              <a:pathLst>
                <a:path w="4263" h="2204" extrusionOk="0">
                  <a:moveTo>
                    <a:pt x="215" y="1"/>
                  </a:moveTo>
                  <a:lnTo>
                    <a:pt x="0" y="453"/>
                  </a:lnTo>
                  <a:lnTo>
                    <a:pt x="4048" y="2204"/>
                  </a:lnTo>
                  <a:lnTo>
                    <a:pt x="4263" y="1704"/>
                  </a:lnTo>
                  <a:lnTo>
                    <a:pt x="21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1479;p38">
              <a:extLst>
                <a:ext uri="{FF2B5EF4-FFF2-40B4-BE49-F238E27FC236}">
                  <a16:creationId xmlns:a16="http://schemas.microsoft.com/office/drawing/2014/main" id="{574F4440-ED69-B6D9-0552-3750799599AE}"/>
                </a:ext>
              </a:extLst>
            </p:cNvPr>
            <p:cNvSpPr/>
            <p:nvPr/>
          </p:nvSpPr>
          <p:spPr>
            <a:xfrm>
              <a:off x="5473905" y="2530403"/>
              <a:ext cx="136427" cy="70502"/>
            </a:xfrm>
            <a:custGeom>
              <a:avLst/>
              <a:gdLst/>
              <a:ahLst/>
              <a:cxnLst/>
              <a:rect l="l" t="t" r="r" b="b"/>
              <a:pathLst>
                <a:path w="4263" h="2203" extrusionOk="0">
                  <a:moveTo>
                    <a:pt x="179" y="0"/>
                  </a:moveTo>
                  <a:lnTo>
                    <a:pt x="0" y="464"/>
                  </a:lnTo>
                  <a:lnTo>
                    <a:pt x="4048" y="2203"/>
                  </a:lnTo>
                  <a:lnTo>
                    <a:pt x="4263" y="1703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1480;p38">
              <a:extLst>
                <a:ext uri="{FF2B5EF4-FFF2-40B4-BE49-F238E27FC236}">
                  <a16:creationId xmlns:a16="http://schemas.microsoft.com/office/drawing/2014/main" id="{1080DB52-18EE-D6D5-0111-7C1172175907}"/>
                </a:ext>
              </a:extLst>
            </p:cNvPr>
            <p:cNvSpPr/>
            <p:nvPr/>
          </p:nvSpPr>
          <p:spPr>
            <a:xfrm>
              <a:off x="5214048" y="2418748"/>
              <a:ext cx="135659" cy="70534"/>
            </a:xfrm>
            <a:custGeom>
              <a:avLst/>
              <a:gdLst/>
              <a:ahLst/>
              <a:cxnLst/>
              <a:rect l="l" t="t" r="r" b="b"/>
              <a:pathLst>
                <a:path w="4239" h="2204" extrusionOk="0">
                  <a:moveTo>
                    <a:pt x="179" y="1"/>
                  </a:moveTo>
                  <a:lnTo>
                    <a:pt x="0" y="465"/>
                  </a:lnTo>
                  <a:lnTo>
                    <a:pt x="4060" y="2203"/>
                  </a:lnTo>
                  <a:lnTo>
                    <a:pt x="4239" y="1751"/>
                  </a:lnTo>
                  <a:lnTo>
                    <a:pt x="17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1481;p38">
              <a:extLst>
                <a:ext uri="{FF2B5EF4-FFF2-40B4-BE49-F238E27FC236}">
                  <a16:creationId xmlns:a16="http://schemas.microsoft.com/office/drawing/2014/main" id="{B82666E5-330E-EBF1-1BA8-9317679AAA56}"/>
                </a:ext>
              </a:extLst>
            </p:cNvPr>
            <p:cNvSpPr/>
            <p:nvPr/>
          </p:nvSpPr>
          <p:spPr>
            <a:xfrm>
              <a:off x="4953423" y="2308245"/>
              <a:ext cx="136811" cy="70918"/>
            </a:xfrm>
            <a:custGeom>
              <a:avLst/>
              <a:gdLst/>
              <a:ahLst/>
              <a:cxnLst/>
              <a:rect l="l" t="t" r="r" b="b"/>
              <a:pathLst>
                <a:path w="4275" h="2216" extrusionOk="0">
                  <a:moveTo>
                    <a:pt x="214" y="1"/>
                  </a:moveTo>
                  <a:lnTo>
                    <a:pt x="0" y="465"/>
                  </a:lnTo>
                  <a:lnTo>
                    <a:pt x="4060" y="2215"/>
                  </a:lnTo>
                  <a:lnTo>
                    <a:pt x="4275" y="1751"/>
                  </a:lnTo>
                  <a:lnTo>
                    <a:pt x="2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1482;p38">
              <a:extLst>
                <a:ext uri="{FF2B5EF4-FFF2-40B4-BE49-F238E27FC236}">
                  <a16:creationId xmlns:a16="http://schemas.microsoft.com/office/drawing/2014/main" id="{7EDD5115-70BD-5A6B-E19E-C5A6415E1FB9}"/>
                </a:ext>
              </a:extLst>
            </p:cNvPr>
            <p:cNvSpPr/>
            <p:nvPr/>
          </p:nvSpPr>
          <p:spPr>
            <a:xfrm>
              <a:off x="4693950" y="2198126"/>
              <a:ext cx="136811" cy="69381"/>
            </a:xfrm>
            <a:custGeom>
              <a:avLst/>
              <a:gdLst/>
              <a:ahLst/>
              <a:cxnLst/>
              <a:rect l="l" t="t" r="r" b="b"/>
              <a:pathLst>
                <a:path w="4275" h="2168" extrusionOk="0">
                  <a:moveTo>
                    <a:pt x="214" y="1"/>
                  </a:moveTo>
                  <a:lnTo>
                    <a:pt x="0" y="418"/>
                  </a:lnTo>
                  <a:cubicBezTo>
                    <a:pt x="357" y="596"/>
                    <a:pt x="679" y="703"/>
                    <a:pt x="1036" y="882"/>
                  </a:cubicBezTo>
                  <a:lnTo>
                    <a:pt x="2036" y="1311"/>
                  </a:lnTo>
                  <a:lnTo>
                    <a:pt x="4060" y="2168"/>
                  </a:lnTo>
                  <a:lnTo>
                    <a:pt x="4274" y="1739"/>
                  </a:lnTo>
                  <a:lnTo>
                    <a:pt x="2203" y="846"/>
                  </a:lnTo>
                  <a:lnTo>
                    <a:pt x="1214" y="418"/>
                  </a:lnTo>
                  <a:cubicBezTo>
                    <a:pt x="893" y="275"/>
                    <a:pt x="500" y="144"/>
                    <a:pt x="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1483;p38">
              <a:extLst>
                <a:ext uri="{FF2B5EF4-FFF2-40B4-BE49-F238E27FC236}">
                  <a16:creationId xmlns:a16="http://schemas.microsoft.com/office/drawing/2014/main" id="{A5F29747-9196-D5B5-F307-993F03B3EEA8}"/>
                </a:ext>
              </a:extLst>
            </p:cNvPr>
            <p:cNvSpPr/>
            <p:nvPr/>
          </p:nvSpPr>
          <p:spPr>
            <a:xfrm>
              <a:off x="4682494" y="2038500"/>
              <a:ext cx="141387" cy="53732"/>
            </a:xfrm>
            <a:custGeom>
              <a:avLst/>
              <a:gdLst/>
              <a:ahLst/>
              <a:cxnLst/>
              <a:rect l="l" t="t" r="r" b="b"/>
              <a:pathLst>
                <a:path w="4418" h="1679" extrusionOk="0">
                  <a:moveTo>
                    <a:pt x="4311" y="0"/>
                  </a:moveTo>
                  <a:lnTo>
                    <a:pt x="2144" y="536"/>
                  </a:lnTo>
                  <a:lnTo>
                    <a:pt x="1072" y="822"/>
                  </a:lnTo>
                  <a:cubicBezTo>
                    <a:pt x="715" y="893"/>
                    <a:pt x="322" y="1036"/>
                    <a:pt x="1" y="1322"/>
                  </a:cubicBezTo>
                  <a:lnTo>
                    <a:pt x="287" y="1679"/>
                  </a:lnTo>
                  <a:cubicBezTo>
                    <a:pt x="537" y="1465"/>
                    <a:pt x="822" y="1358"/>
                    <a:pt x="1215" y="1250"/>
                  </a:cubicBezTo>
                  <a:lnTo>
                    <a:pt x="2287" y="1000"/>
                  </a:lnTo>
                  <a:lnTo>
                    <a:pt x="4418" y="429"/>
                  </a:lnTo>
                  <a:lnTo>
                    <a:pt x="4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1484;p38">
              <a:extLst>
                <a:ext uri="{FF2B5EF4-FFF2-40B4-BE49-F238E27FC236}">
                  <a16:creationId xmlns:a16="http://schemas.microsoft.com/office/drawing/2014/main" id="{D0C61EC8-EF98-5CD9-556B-150E1E426F56}"/>
                </a:ext>
              </a:extLst>
            </p:cNvPr>
            <p:cNvSpPr/>
            <p:nvPr/>
          </p:nvSpPr>
          <p:spPr>
            <a:xfrm>
              <a:off x="4956847" y="1969151"/>
              <a:ext cx="140235" cy="48036"/>
            </a:xfrm>
            <a:custGeom>
              <a:avLst/>
              <a:gdLst/>
              <a:ahLst/>
              <a:cxnLst/>
              <a:rect l="l" t="t" r="r" b="b"/>
              <a:pathLst>
                <a:path w="4382" h="1501" extrusionOk="0">
                  <a:moveTo>
                    <a:pt x="4275" y="0"/>
                  </a:moveTo>
                  <a:lnTo>
                    <a:pt x="0" y="1072"/>
                  </a:lnTo>
                  <a:lnTo>
                    <a:pt x="107" y="1500"/>
                  </a:lnTo>
                  <a:lnTo>
                    <a:pt x="4382" y="393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1485;p38">
              <a:extLst>
                <a:ext uri="{FF2B5EF4-FFF2-40B4-BE49-F238E27FC236}">
                  <a16:creationId xmlns:a16="http://schemas.microsoft.com/office/drawing/2014/main" id="{8904D7E1-C57A-D2B9-6E8A-3FC7096E3B81}"/>
                </a:ext>
              </a:extLst>
            </p:cNvPr>
            <p:cNvSpPr/>
            <p:nvPr/>
          </p:nvSpPr>
          <p:spPr>
            <a:xfrm>
              <a:off x="5230049" y="1898651"/>
              <a:ext cx="140235" cy="48804"/>
            </a:xfrm>
            <a:custGeom>
              <a:avLst/>
              <a:gdLst/>
              <a:ahLst/>
              <a:cxnLst/>
              <a:rect l="l" t="t" r="r" b="b"/>
              <a:pathLst>
                <a:path w="4382" h="1525" extrusionOk="0">
                  <a:moveTo>
                    <a:pt x="4274" y="1"/>
                  </a:moveTo>
                  <a:lnTo>
                    <a:pt x="0" y="1108"/>
                  </a:lnTo>
                  <a:lnTo>
                    <a:pt x="107" y="1525"/>
                  </a:lnTo>
                  <a:lnTo>
                    <a:pt x="4382" y="429"/>
                  </a:lnTo>
                  <a:lnTo>
                    <a:pt x="427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1486;p38">
              <a:extLst>
                <a:ext uri="{FF2B5EF4-FFF2-40B4-BE49-F238E27FC236}">
                  <a16:creationId xmlns:a16="http://schemas.microsoft.com/office/drawing/2014/main" id="{BA06883A-EE3C-4C0F-B081-4622FB14F4FF}"/>
                </a:ext>
              </a:extLst>
            </p:cNvPr>
            <p:cNvSpPr/>
            <p:nvPr/>
          </p:nvSpPr>
          <p:spPr>
            <a:xfrm>
              <a:off x="5504371" y="1829302"/>
              <a:ext cx="140235" cy="47652"/>
            </a:xfrm>
            <a:custGeom>
              <a:avLst/>
              <a:gdLst/>
              <a:ahLst/>
              <a:cxnLst/>
              <a:rect l="l" t="t" r="r" b="b"/>
              <a:pathLst>
                <a:path w="4382" h="1489" extrusionOk="0">
                  <a:moveTo>
                    <a:pt x="4275" y="1"/>
                  </a:moveTo>
                  <a:lnTo>
                    <a:pt x="1" y="1060"/>
                  </a:lnTo>
                  <a:lnTo>
                    <a:pt x="108" y="1489"/>
                  </a:lnTo>
                  <a:lnTo>
                    <a:pt x="4382" y="394"/>
                  </a:lnTo>
                  <a:lnTo>
                    <a:pt x="42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1487;p38">
              <a:extLst>
                <a:ext uri="{FF2B5EF4-FFF2-40B4-BE49-F238E27FC236}">
                  <a16:creationId xmlns:a16="http://schemas.microsoft.com/office/drawing/2014/main" id="{1E8758A9-8481-EE0B-7BBD-67CC09D966E5}"/>
                </a:ext>
              </a:extLst>
            </p:cNvPr>
            <p:cNvSpPr/>
            <p:nvPr/>
          </p:nvSpPr>
          <p:spPr>
            <a:xfrm>
              <a:off x="5777572" y="1758450"/>
              <a:ext cx="140235" cy="48036"/>
            </a:xfrm>
            <a:custGeom>
              <a:avLst/>
              <a:gdLst/>
              <a:ahLst/>
              <a:cxnLst/>
              <a:rect l="l" t="t" r="r" b="b"/>
              <a:pathLst>
                <a:path w="4382" h="1501" extrusionOk="0">
                  <a:moveTo>
                    <a:pt x="4275" y="0"/>
                  </a:moveTo>
                  <a:lnTo>
                    <a:pt x="0" y="1107"/>
                  </a:lnTo>
                  <a:lnTo>
                    <a:pt x="108" y="1500"/>
                  </a:lnTo>
                  <a:lnTo>
                    <a:pt x="4382" y="393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1488;p38">
              <a:extLst>
                <a:ext uri="{FF2B5EF4-FFF2-40B4-BE49-F238E27FC236}">
                  <a16:creationId xmlns:a16="http://schemas.microsoft.com/office/drawing/2014/main" id="{6AC2FB74-CF34-B508-4BC9-50EA19845F41}"/>
                </a:ext>
              </a:extLst>
            </p:cNvPr>
            <p:cNvSpPr/>
            <p:nvPr/>
          </p:nvSpPr>
          <p:spPr>
            <a:xfrm>
              <a:off x="6051894" y="1689101"/>
              <a:ext cx="139115" cy="46884"/>
            </a:xfrm>
            <a:custGeom>
              <a:avLst/>
              <a:gdLst/>
              <a:ahLst/>
              <a:cxnLst/>
              <a:rect l="l" t="t" r="r" b="b"/>
              <a:pathLst>
                <a:path w="4347" h="1465" extrusionOk="0">
                  <a:moveTo>
                    <a:pt x="4275" y="0"/>
                  </a:moveTo>
                  <a:lnTo>
                    <a:pt x="1" y="1107"/>
                  </a:lnTo>
                  <a:lnTo>
                    <a:pt x="72" y="1465"/>
                  </a:lnTo>
                  <a:lnTo>
                    <a:pt x="4347" y="357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1489;p38">
              <a:extLst>
                <a:ext uri="{FF2B5EF4-FFF2-40B4-BE49-F238E27FC236}">
                  <a16:creationId xmlns:a16="http://schemas.microsoft.com/office/drawing/2014/main" id="{70ED8D46-2BAB-77BA-E4B0-2B388AF4765F}"/>
                </a:ext>
              </a:extLst>
            </p:cNvPr>
            <p:cNvSpPr/>
            <p:nvPr/>
          </p:nvSpPr>
          <p:spPr>
            <a:xfrm>
              <a:off x="6325096" y="1619753"/>
              <a:ext cx="140267" cy="45380"/>
            </a:xfrm>
            <a:custGeom>
              <a:avLst/>
              <a:gdLst/>
              <a:ahLst/>
              <a:cxnLst/>
              <a:rect l="l" t="t" r="r" b="b"/>
              <a:pathLst>
                <a:path w="4383" h="1418" extrusionOk="0">
                  <a:moveTo>
                    <a:pt x="4275" y="0"/>
                  </a:moveTo>
                  <a:lnTo>
                    <a:pt x="1" y="1072"/>
                  </a:lnTo>
                  <a:lnTo>
                    <a:pt x="108" y="1417"/>
                  </a:lnTo>
                  <a:lnTo>
                    <a:pt x="4382" y="322"/>
                  </a:lnTo>
                  <a:lnTo>
                    <a:pt x="42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1490;p38">
              <a:extLst>
                <a:ext uri="{FF2B5EF4-FFF2-40B4-BE49-F238E27FC236}">
                  <a16:creationId xmlns:a16="http://schemas.microsoft.com/office/drawing/2014/main" id="{7A0A190D-627D-9222-FC03-D29075FC6096}"/>
                </a:ext>
              </a:extLst>
            </p:cNvPr>
            <p:cNvSpPr/>
            <p:nvPr/>
          </p:nvSpPr>
          <p:spPr>
            <a:xfrm>
              <a:off x="6599449" y="1549252"/>
              <a:ext cx="139083" cy="45380"/>
            </a:xfrm>
            <a:custGeom>
              <a:avLst/>
              <a:gdLst/>
              <a:ahLst/>
              <a:cxnLst/>
              <a:rect l="l" t="t" r="r" b="b"/>
              <a:pathLst>
                <a:path w="4346" h="1418" extrusionOk="0">
                  <a:moveTo>
                    <a:pt x="4275" y="1"/>
                  </a:moveTo>
                  <a:lnTo>
                    <a:pt x="0" y="1096"/>
                  </a:lnTo>
                  <a:lnTo>
                    <a:pt x="72" y="1417"/>
                  </a:lnTo>
                  <a:lnTo>
                    <a:pt x="4346" y="322"/>
                  </a:lnTo>
                  <a:lnTo>
                    <a:pt x="42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1491;p38">
              <a:extLst>
                <a:ext uri="{FF2B5EF4-FFF2-40B4-BE49-F238E27FC236}">
                  <a16:creationId xmlns:a16="http://schemas.microsoft.com/office/drawing/2014/main" id="{72B2F65F-5F1D-6FF5-F493-10538F252311}"/>
                </a:ext>
              </a:extLst>
            </p:cNvPr>
            <p:cNvSpPr/>
            <p:nvPr/>
          </p:nvSpPr>
          <p:spPr>
            <a:xfrm>
              <a:off x="6872619" y="1479904"/>
              <a:ext cx="140267" cy="45380"/>
            </a:xfrm>
            <a:custGeom>
              <a:avLst/>
              <a:gdLst/>
              <a:ahLst/>
              <a:cxnLst/>
              <a:rect l="l" t="t" r="r" b="b"/>
              <a:pathLst>
                <a:path w="4383" h="1418" extrusionOk="0">
                  <a:moveTo>
                    <a:pt x="4275" y="1"/>
                  </a:moveTo>
                  <a:lnTo>
                    <a:pt x="1" y="1060"/>
                  </a:lnTo>
                  <a:lnTo>
                    <a:pt x="72" y="1418"/>
                  </a:lnTo>
                  <a:lnTo>
                    <a:pt x="4382" y="310"/>
                  </a:lnTo>
                  <a:lnTo>
                    <a:pt x="42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1492;p38">
              <a:extLst>
                <a:ext uri="{FF2B5EF4-FFF2-40B4-BE49-F238E27FC236}">
                  <a16:creationId xmlns:a16="http://schemas.microsoft.com/office/drawing/2014/main" id="{D1006985-3483-7233-239B-A33DE5385C04}"/>
                </a:ext>
              </a:extLst>
            </p:cNvPr>
            <p:cNvSpPr/>
            <p:nvPr/>
          </p:nvSpPr>
          <p:spPr>
            <a:xfrm>
              <a:off x="7145821" y="1409051"/>
              <a:ext cx="139883" cy="45732"/>
            </a:xfrm>
            <a:custGeom>
              <a:avLst/>
              <a:gdLst/>
              <a:ahLst/>
              <a:cxnLst/>
              <a:rect l="l" t="t" r="r" b="b"/>
              <a:pathLst>
                <a:path w="4371" h="1429" extrusionOk="0">
                  <a:moveTo>
                    <a:pt x="4311" y="0"/>
                  </a:moveTo>
                  <a:lnTo>
                    <a:pt x="1" y="1107"/>
                  </a:lnTo>
                  <a:lnTo>
                    <a:pt x="108" y="1429"/>
                  </a:lnTo>
                  <a:lnTo>
                    <a:pt x="4370" y="322"/>
                  </a:lnTo>
                  <a:lnTo>
                    <a:pt x="4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1493;p38">
              <a:extLst>
                <a:ext uri="{FF2B5EF4-FFF2-40B4-BE49-F238E27FC236}">
                  <a16:creationId xmlns:a16="http://schemas.microsoft.com/office/drawing/2014/main" id="{EF7E6778-4FD3-F71B-81CC-F7C3EC98D568}"/>
                </a:ext>
              </a:extLst>
            </p:cNvPr>
            <p:cNvSpPr/>
            <p:nvPr/>
          </p:nvSpPr>
          <p:spPr>
            <a:xfrm>
              <a:off x="7420174" y="1339702"/>
              <a:ext cx="138699" cy="44611"/>
            </a:xfrm>
            <a:custGeom>
              <a:avLst/>
              <a:gdLst/>
              <a:ahLst/>
              <a:cxnLst/>
              <a:rect l="l" t="t" r="r" b="b"/>
              <a:pathLst>
                <a:path w="4334" h="1394" extrusionOk="0">
                  <a:moveTo>
                    <a:pt x="4263" y="0"/>
                  </a:moveTo>
                  <a:lnTo>
                    <a:pt x="0" y="1107"/>
                  </a:lnTo>
                  <a:lnTo>
                    <a:pt x="72" y="1393"/>
                  </a:lnTo>
                  <a:lnTo>
                    <a:pt x="4334" y="286"/>
                  </a:lnTo>
                  <a:lnTo>
                    <a:pt x="4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1494;p38">
              <a:extLst>
                <a:ext uri="{FF2B5EF4-FFF2-40B4-BE49-F238E27FC236}">
                  <a16:creationId xmlns:a16="http://schemas.microsoft.com/office/drawing/2014/main" id="{F2008893-1BEB-676B-C6D1-150A446C26E4}"/>
                </a:ext>
              </a:extLst>
            </p:cNvPr>
            <p:cNvSpPr/>
            <p:nvPr/>
          </p:nvSpPr>
          <p:spPr>
            <a:xfrm>
              <a:off x="7693376" y="1269202"/>
              <a:ext cx="139851" cy="44227"/>
            </a:xfrm>
            <a:custGeom>
              <a:avLst/>
              <a:gdLst/>
              <a:ahLst/>
              <a:cxnLst/>
              <a:rect l="l" t="t" r="r" b="b"/>
              <a:pathLst>
                <a:path w="4370" h="1382" extrusionOk="0">
                  <a:moveTo>
                    <a:pt x="4298" y="1"/>
                  </a:moveTo>
                  <a:lnTo>
                    <a:pt x="0" y="1096"/>
                  </a:lnTo>
                  <a:lnTo>
                    <a:pt x="71" y="1382"/>
                  </a:lnTo>
                  <a:lnTo>
                    <a:pt x="4370" y="286"/>
                  </a:lnTo>
                  <a:lnTo>
                    <a:pt x="42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1495;p38">
              <a:extLst>
                <a:ext uri="{FF2B5EF4-FFF2-40B4-BE49-F238E27FC236}">
                  <a16:creationId xmlns:a16="http://schemas.microsoft.com/office/drawing/2014/main" id="{9380B211-3FC8-20F3-8183-8C89055C8C06}"/>
                </a:ext>
              </a:extLst>
            </p:cNvPr>
            <p:cNvSpPr/>
            <p:nvPr/>
          </p:nvSpPr>
          <p:spPr>
            <a:xfrm>
              <a:off x="7745571" y="1140426"/>
              <a:ext cx="139083" cy="49188"/>
            </a:xfrm>
            <a:custGeom>
              <a:avLst/>
              <a:gdLst/>
              <a:ahLst/>
              <a:cxnLst/>
              <a:rect l="l" t="t" r="r" b="b"/>
              <a:pathLst>
                <a:path w="4346" h="1537" extrusionOk="0">
                  <a:moveTo>
                    <a:pt x="72" y="0"/>
                  </a:moveTo>
                  <a:lnTo>
                    <a:pt x="0" y="250"/>
                  </a:lnTo>
                  <a:lnTo>
                    <a:pt x="2108" y="893"/>
                  </a:lnTo>
                  <a:lnTo>
                    <a:pt x="3167" y="1215"/>
                  </a:lnTo>
                  <a:lnTo>
                    <a:pt x="3703" y="1358"/>
                  </a:lnTo>
                  <a:cubicBezTo>
                    <a:pt x="3882" y="1429"/>
                    <a:pt x="4060" y="1465"/>
                    <a:pt x="4203" y="1536"/>
                  </a:cubicBezTo>
                  <a:lnTo>
                    <a:pt x="4346" y="1286"/>
                  </a:lnTo>
                  <a:cubicBezTo>
                    <a:pt x="4167" y="1179"/>
                    <a:pt x="3953" y="1143"/>
                    <a:pt x="3774" y="1108"/>
                  </a:cubicBezTo>
                  <a:lnTo>
                    <a:pt x="3239" y="929"/>
                  </a:lnTo>
                  <a:lnTo>
                    <a:pt x="2215" y="643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1496;p38">
              <a:extLst>
                <a:ext uri="{FF2B5EF4-FFF2-40B4-BE49-F238E27FC236}">
                  <a16:creationId xmlns:a16="http://schemas.microsoft.com/office/drawing/2014/main" id="{175049FA-A184-0207-C0FA-2CEC7FDA7A8D}"/>
                </a:ext>
              </a:extLst>
            </p:cNvPr>
            <p:cNvSpPr/>
            <p:nvPr/>
          </p:nvSpPr>
          <p:spPr>
            <a:xfrm>
              <a:off x="7474642" y="1060772"/>
              <a:ext cx="137963" cy="48068"/>
            </a:xfrm>
            <a:custGeom>
              <a:avLst/>
              <a:gdLst/>
              <a:ahLst/>
              <a:cxnLst/>
              <a:rect l="l" t="t" r="r" b="b"/>
              <a:pathLst>
                <a:path w="4311" h="1502" extrusionOk="0">
                  <a:moveTo>
                    <a:pt x="72" y="1"/>
                  </a:moveTo>
                  <a:lnTo>
                    <a:pt x="1" y="251"/>
                  </a:lnTo>
                  <a:lnTo>
                    <a:pt x="4239" y="1501"/>
                  </a:lnTo>
                  <a:lnTo>
                    <a:pt x="4311" y="1251"/>
                  </a:lnTo>
                  <a:lnTo>
                    <a:pt x="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1497;p38">
              <a:extLst>
                <a:ext uri="{FF2B5EF4-FFF2-40B4-BE49-F238E27FC236}">
                  <a16:creationId xmlns:a16="http://schemas.microsoft.com/office/drawing/2014/main" id="{F5855EFD-D0FC-CA7C-EB86-87A326678D5E}"/>
                </a:ext>
              </a:extLst>
            </p:cNvPr>
            <p:cNvSpPr/>
            <p:nvPr/>
          </p:nvSpPr>
          <p:spPr>
            <a:xfrm>
              <a:off x="7203744" y="982303"/>
              <a:ext cx="137963" cy="46884"/>
            </a:xfrm>
            <a:custGeom>
              <a:avLst/>
              <a:gdLst/>
              <a:ahLst/>
              <a:cxnLst/>
              <a:rect l="l" t="t" r="r" b="b"/>
              <a:pathLst>
                <a:path w="4311" h="1465" extrusionOk="0">
                  <a:moveTo>
                    <a:pt x="72" y="0"/>
                  </a:moveTo>
                  <a:lnTo>
                    <a:pt x="0" y="214"/>
                  </a:lnTo>
                  <a:lnTo>
                    <a:pt x="4239" y="1465"/>
                  </a:lnTo>
                  <a:lnTo>
                    <a:pt x="4311" y="125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1498;p38">
              <a:extLst>
                <a:ext uri="{FF2B5EF4-FFF2-40B4-BE49-F238E27FC236}">
                  <a16:creationId xmlns:a16="http://schemas.microsoft.com/office/drawing/2014/main" id="{CB42C0E9-657D-28D2-D8B8-70962C786655}"/>
                </a:ext>
              </a:extLst>
            </p:cNvPr>
            <p:cNvSpPr/>
            <p:nvPr/>
          </p:nvSpPr>
          <p:spPr>
            <a:xfrm>
              <a:off x="6932847" y="902650"/>
              <a:ext cx="137963" cy="46532"/>
            </a:xfrm>
            <a:custGeom>
              <a:avLst/>
              <a:gdLst/>
              <a:ahLst/>
              <a:cxnLst/>
              <a:rect l="l" t="t" r="r" b="b"/>
              <a:pathLst>
                <a:path w="4311" h="1454" extrusionOk="0">
                  <a:moveTo>
                    <a:pt x="72" y="1"/>
                  </a:moveTo>
                  <a:lnTo>
                    <a:pt x="0" y="215"/>
                  </a:lnTo>
                  <a:lnTo>
                    <a:pt x="4239" y="1453"/>
                  </a:lnTo>
                  <a:lnTo>
                    <a:pt x="4310" y="1251"/>
                  </a:lnTo>
                  <a:lnTo>
                    <a:pt x="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1499;p38">
              <a:extLst>
                <a:ext uri="{FF2B5EF4-FFF2-40B4-BE49-F238E27FC236}">
                  <a16:creationId xmlns:a16="http://schemas.microsoft.com/office/drawing/2014/main" id="{AAF787AB-2651-23F8-4475-A9FB50C0CFFA}"/>
                </a:ext>
              </a:extLst>
            </p:cNvPr>
            <p:cNvSpPr/>
            <p:nvPr/>
          </p:nvSpPr>
          <p:spPr>
            <a:xfrm>
              <a:off x="6661917" y="823029"/>
              <a:ext cx="136811" cy="46500"/>
            </a:xfrm>
            <a:custGeom>
              <a:avLst/>
              <a:gdLst/>
              <a:ahLst/>
              <a:cxnLst/>
              <a:rect l="l" t="t" r="r" b="b"/>
              <a:pathLst>
                <a:path w="4275" h="1453" extrusionOk="0">
                  <a:moveTo>
                    <a:pt x="37" y="0"/>
                  </a:moveTo>
                  <a:lnTo>
                    <a:pt x="1" y="215"/>
                  </a:lnTo>
                  <a:lnTo>
                    <a:pt x="4239" y="1453"/>
                  </a:lnTo>
                  <a:lnTo>
                    <a:pt x="4275" y="1239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1500;p38">
              <a:extLst>
                <a:ext uri="{FF2B5EF4-FFF2-40B4-BE49-F238E27FC236}">
                  <a16:creationId xmlns:a16="http://schemas.microsoft.com/office/drawing/2014/main" id="{AA303089-6E60-E96D-C1A6-8D41789B9623}"/>
                </a:ext>
              </a:extLst>
            </p:cNvPr>
            <p:cNvSpPr/>
            <p:nvPr/>
          </p:nvSpPr>
          <p:spPr>
            <a:xfrm>
              <a:off x="6391020" y="743376"/>
              <a:ext cx="136811" cy="46532"/>
            </a:xfrm>
            <a:custGeom>
              <a:avLst/>
              <a:gdLst/>
              <a:ahLst/>
              <a:cxnLst/>
              <a:rect l="l" t="t" r="r" b="b"/>
              <a:pathLst>
                <a:path w="4275" h="1454" extrusionOk="0">
                  <a:moveTo>
                    <a:pt x="36" y="1"/>
                  </a:moveTo>
                  <a:lnTo>
                    <a:pt x="0" y="180"/>
                  </a:lnTo>
                  <a:lnTo>
                    <a:pt x="4239" y="1454"/>
                  </a:lnTo>
                  <a:lnTo>
                    <a:pt x="4275" y="1239"/>
                  </a:lnTo>
                  <a:lnTo>
                    <a:pt x="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1501;p38">
              <a:extLst>
                <a:ext uri="{FF2B5EF4-FFF2-40B4-BE49-F238E27FC236}">
                  <a16:creationId xmlns:a16="http://schemas.microsoft.com/office/drawing/2014/main" id="{C1EA61BA-1029-1AC6-5CAC-C2A32232BD38}"/>
                </a:ext>
              </a:extLst>
            </p:cNvPr>
            <p:cNvSpPr/>
            <p:nvPr/>
          </p:nvSpPr>
          <p:spPr>
            <a:xfrm>
              <a:off x="6120122" y="664907"/>
              <a:ext cx="136811" cy="44227"/>
            </a:xfrm>
            <a:custGeom>
              <a:avLst/>
              <a:gdLst/>
              <a:ahLst/>
              <a:cxnLst/>
              <a:rect l="l" t="t" r="r" b="b"/>
              <a:pathLst>
                <a:path w="4275" h="1382" extrusionOk="0">
                  <a:moveTo>
                    <a:pt x="36" y="0"/>
                  </a:moveTo>
                  <a:lnTo>
                    <a:pt x="0" y="143"/>
                  </a:lnTo>
                  <a:lnTo>
                    <a:pt x="4239" y="1381"/>
                  </a:lnTo>
                  <a:lnTo>
                    <a:pt x="4274" y="1203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1502;p38">
              <a:extLst>
                <a:ext uri="{FF2B5EF4-FFF2-40B4-BE49-F238E27FC236}">
                  <a16:creationId xmlns:a16="http://schemas.microsoft.com/office/drawing/2014/main" id="{991FE0FA-8C0C-1BF3-7527-CAF97684B389}"/>
                </a:ext>
              </a:extLst>
            </p:cNvPr>
            <p:cNvSpPr/>
            <p:nvPr/>
          </p:nvSpPr>
          <p:spPr>
            <a:xfrm>
              <a:off x="5867498" y="563556"/>
              <a:ext cx="118505" cy="65925"/>
            </a:xfrm>
            <a:custGeom>
              <a:avLst/>
              <a:gdLst/>
              <a:ahLst/>
              <a:cxnLst/>
              <a:rect l="l" t="t" r="r" b="b"/>
              <a:pathLst>
                <a:path w="3703" h="2060" extrusionOk="0">
                  <a:moveTo>
                    <a:pt x="0" y="0"/>
                  </a:moveTo>
                  <a:cubicBezTo>
                    <a:pt x="0" y="393"/>
                    <a:pt x="179" y="738"/>
                    <a:pt x="500" y="1024"/>
                  </a:cubicBezTo>
                  <a:cubicBezTo>
                    <a:pt x="643" y="1131"/>
                    <a:pt x="822" y="1238"/>
                    <a:pt x="1000" y="1274"/>
                  </a:cubicBezTo>
                  <a:lnTo>
                    <a:pt x="1536" y="1453"/>
                  </a:lnTo>
                  <a:lnTo>
                    <a:pt x="3667" y="2060"/>
                  </a:lnTo>
                  <a:lnTo>
                    <a:pt x="3703" y="1917"/>
                  </a:lnTo>
                  <a:lnTo>
                    <a:pt x="1572" y="1274"/>
                  </a:lnTo>
                  <a:cubicBezTo>
                    <a:pt x="1250" y="1167"/>
                    <a:pt x="858" y="1096"/>
                    <a:pt x="607" y="881"/>
                  </a:cubicBezTo>
                  <a:cubicBezTo>
                    <a:pt x="322" y="667"/>
                    <a:pt x="179" y="322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1503;p38">
              <a:extLst>
                <a:ext uri="{FF2B5EF4-FFF2-40B4-BE49-F238E27FC236}">
                  <a16:creationId xmlns:a16="http://schemas.microsoft.com/office/drawing/2014/main" id="{35D59DBD-2C85-2864-D36A-93C77AD936BD}"/>
                </a:ext>
              </a:extLst>
            </p:cNvPr>
            <p:cNvSpPr/>
            <p:nvPr/>
          </p:nvSpPr>
          <p:spPr>
            <a:xfrm>
              <a:off x="5981426" y="456477"/>
              <a:ext cx="137579" cy="43075"/>
            </a:xfrm>
            <a:custGeom>
              <a:avLst/>
              <a:gdLst/>
              <a:ahLst/>
              <a:cxnLst/>
              <a:rect l="l" t="t" r="r" b="b"/>
              <a:pathLst>
                <a:path w="4299" h="1346" extrusionOk="0">
                  <a:moveTo>
                    <a:pt x="4263" y="1"/>
                  </a:moveTo>
                  <a:lnTo>
                    <a:pt x="0" y="1203"/>
                  </a:lnTo>
                  <a:lnTo>
                    <a:pt x="36" y="1346"/>
                  </a:lnTo>
                  <a:lnTo>
                    <a:pt x="4298" y="143"/>
                  </a:lnTo>
                  <a:lnTo>
                    <a:pt x="426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1504;p38">
              <a:extLst>
                <a:ext uri="{FF2B5EF4-FFF2-40B4-BE49-F238E27FC236}">
                  <a16:creationId xmlns:a16="http://schemas.microsoft.com/office/drawing/2014/main" id="{1DA6EF6D-6965-FD77-F6B0-9C3F1F28114D}"/>
                </a:ext>
              </a:extLst>
            </p:cNvPr>
            <p:cNvSpPr/>
            <p:nvPr/>
          </p:nvSpPr>
          <p:spPr>
            <a:xfrm>
              <a:off x="6253475" y="380281"/>
              <a:ext cx="136427" cy="41955"/>
            </a:xfrm>
            <a:custGeom>
              <a:avLst/>
              <a:gdLst/>
              <a:ahLst/>
              <a:cxnLst/>
              <a:rect l="l" t="t" r="r" b="b"/>
              <a:pathLst>
                <a:path w="4263" h="1311" extrusionOk="0">
                  <a:moveTo>
                    <a:pt x="4227" y="0"/>
                  </a:moveTo>
                  <a:lnTo>
                    <a:pt x="0" y="1167"/>
                  </a:lnTo>
                  <a:lnTo>
                    <a:pt x="36" y="1310"/>
                  </a:lnTo>
                  <a:lnTo>
                    <a:pt x="4263" y="72"/>
                  </a:ln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1505;p38">
              <a:extLst>
                <a:ext uri="{FF2B5EF4-FFF2-40B4-BE49-F238E27FC236}">
                  <a16:creationId xmlns:a16="http://schemas.microsoft.com/office/drawing/2014/main" id="{A804F1BE-96E7-F69F-9E8B-A09D223A698C}"/>
                </a:ext>
              </a:extLst>
            </p:cNvPr>
            <p:cNvSpPr/>
            <p:nvPr/>
          </p:nvSpPr>
          <p:spPr>
            <a:xfrm>
              <a:off x="6525525" y="302932"/>
              <a:ext cx="136427" cy="40803"/>
            </a:xfrm>
            <a:custGeom>
              <a:avLst/>
              <a:gdLst/>
              <a:ahLst/>
              <a:cxnLst/>
              <a:rect l="l" t="t" r="r" b="b"/>
              <a:pathLst>
                <a:path w="4263" h="1275" extrusionOk="0">
                  <a:moveTo>
                    <a:pt x="4227" y="0"/>
                  </a:moveTo>
                  <a:lnTo>
                    <a:pt x="0" y="1203"/>
                  </a:lnTo>
                  <a:lnTo>
                    <a:pt x="0" y="1274"/>
                  </a:lnTo>
                  <a:lnTo>
                    <a:pt x="4263" y="72"/>
                  </a:ln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1506;p38">
              <a:extLst>
                <a:ext uri="{FF2B5EF4-FFF2-40B4-BE49-F238E27FC236}">
                  <a16:creationId xmlns:a16="http://schemas.microsoft.com/office/drawing/2014/main" id="{198EA4CA-0394-8434-D68E-E80D88EB6D7D}"/>
                </a:ext>
              </a:extLst>
            </p:cNvPr>
            <p:cNvSpPr/>
            <p:nvPr/>
          </p:nvSpPr>
          <p:spPr>
            <a:xfrm>
              <a:off x="6797574" y="226351"/>
              <a:ext cx="135275" cy="40035"/>
            </a:xfrm>
            <a:custGeom>
              <a:avLst/>
              <a:gdLst/>
              <a:ahLst/>
              <a:cxnLst/>
              <a:rect l="l" t="t" r="r" b="b"/>
              <a:pathLst>
                <a:path w="4227" h="1251" extrusionOk="0">
                  <a:moveTo>
                    <a:pt x="4227" y="0"/>
                  </a:moveTo>
                  <a:lnTo>
                    <a:pt x="0" y="1179"/>
                  </a:lnTo>
                  <a:lnTo>
                    <a:pt x="0" y="1250"/>
                  </a:lnTo>
                  <a:lnTo>
                    <a:pt x="4227" y="36"/>
                  </a:lnTo>
                  <a:lnTo>
                    <a:pt x="4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1507;p38">
              <a:extLst>
                <a:ext uri="{FF2B5EF4-FFF2-40B4-BE49-F238E27FC236}">
                  <a16:creationId xmlns:a16="http://schemas.microsoft.com/office/drawing/2014/main" id="{587CB2D4-6368-9ACB-D0B4-38D83C3AB477}"/>
                </a:ext>
              </a:extLst>
            </p:cNvPr>
            <p:cNvSpPr/>
            <p:nvPr/>
          </p:nvSpPr>
          <p:spPr>
            <a:xfrm>
              <a:off x="7068472" y="149002"/>
              <a:ext cx="136459" cy="40035"/>
            </a:xfrm>
            <a:custGeom>
              <a:avLst/>
              <a:gdLst/>
              <a:ahLst/>
              <a:cxnLst/>
              <a:rect l="l" t="t" r="r" b="b"/>
              <a:pathLst>
                <a:path w="4264" h="1251" extrusionOk="0">
                  <a:moveTo>
                    <a:pt x="4263" y="0"/>
                  </a:moveTo>
                  <a:lnTo>
                    <a:pt x="1" y="1215"/>
                  </a:lnTo>
                  <a:lnTo>
                    <a:pt x="36" y="1250"/>
                  </a:lnTo>
                  <a:lnTo>
                    <a:pt x="4263" y="36"/>
                  </a:lnTo>
                  <a:lnTo>
                    <a:pt x="42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1508;p38">
              <a:extLst>
                <a:ext uri="{FF2B5EF4-FFF2-40B4-BE49-F238E27FC236}">
                  <a16:creationId xmlns:a16="http://schemas.microsoft.com/office/drawing/2014/main" id="{14BE276F-3B44-80FB-CE05-3D95C83DA376}"/>
                </a:ext>
              </a:extLst>
            </p:cNvPr>
            <p:cNvSpPr/>
            <p:nvPr/>
          </p:nvSpPr>
          <p:spPr>
            <a:xfrm>
              <a:off x="7340521" y="91078"/>
              <a:ext cx="68229" cy="19458"/>
            </a:xfrm>
            <a:custGeom>
              <a:avLst/>
              <a:gdLst/>
              <a:ahLst/>
              <a:cxnLst/>
              <a:rect l="l" t="t" r="r" b="b"/>
              <a:pathLst>
                <a:path w="2132" h="608" extrusionOk="0">
                  <a:moveTo>
                    <a:pt x="1" y="608"/>
                  </a:moveTo>
                  <a:lnTo>
                    <a:pt x="21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5" name="Google Shape;1511;p38">
            <a:extLst>
              <a:ext uri="{FF2B5EF4-FFF2-40B4-BE49-F238E27FC236}">
                <a16:creationId xmlns:a16="http://schemas.microsoft.com/office/drawing/2014/main" id="{D4230F10-1D02-1944-3757-AB27989CC871}"/>
              </a:ext>
            </a:extLst>
          </p:cNvPr>
          <p:cNvGrpSpPr/>
          <p:nvPr/>
        </p:nvGrpSpPr>
        <p:grpSpPr>
          <a:xfrm>
            <a:off x="10205362" y="4102439"/>
            <a:ext cx="706839" cy="1242945"/>
            <a:chOff x="7090167" y="2080277"/>
            <a:chExt cx="706839" cy="1242945"/>
          </a:xfrm>
          <a:solidFill>
            <a:srgbClr val="F3D713"/>
          </a:solidFill>
        </p:grpSpPr>
        <p:sp>
          <p:nvSpPr>
            <p:cNvPr id="4146" name="Google Shape;1512;p38">
              <a:extLst>
                <a:ext uri="{FF2B5EF4-FFF2-40B4-BE49-F238E27FC236}">
                  <a16:creationId xmlns:a16="http://schemas.microsoft.com/office/drawing/2014/main" id="{3D4B3F1B-6C1F-FBD3-4C6E-D737DEC1E78C}"/>
                </a:ext>
              </a:extLst>
            </p:cNvPr>
            <p:cNvSpPr/>
            <p:nvPr/>
          </p:nvSpPr>
          <p:spPr>
            <a:xfrm>
              <a:off x="7090167" y="2080277"/>
              <a:ext cx="706839" cy="1242945"/>
            </a:xfrm>
            <a:custGeom>
              <a:avLst/>
              <a:gdLst/>
              <a:ahLst/>
              <a:cxnLst/>
              <a:rect l="l" t="t" r="r" b="b"/>
              <a:pathLst>
                <a:path w="22087" h="38839" extrusionOk="0">
                  <a:moveTo>
                    <a:pt x="22087" y="11073"/>
                  </a:moveTo>
                  <a:cubicBezTo>
                    <a:pt x="22087" y="4977"/>
                    <a:pt x="17098" y="0"/>
                    <a:pt x="11002" y="0"/>
                  </a:cubicBezTo>
                  <a:cubicBezTo>
                    <a:pt x="4883" y="0"/>
                    <a:pt x="1" y="4977"/>
                    <a:pt x="1" y="11073"/>
                  </a:cubicBezTo>
                  <a:cubicBezTo>
                    <a:pt x="1" y="16979"/>
                    <a:pt x="4537" y="21813"/>
                    <a:pt x="10490" y="22158"/>
                  </a:cubicBezTo>
                  <a:lnTo>
                    <a:pt x="10490" y="34636"/>
                  </a:lnTo>
                  <a:cubicBezTo>
                    <a:pt x="9455" y="34921"/>
                    <a:pt x="8931" y="35743"/>
                    <a:pt x="8931" y="36683"/>
                  </a:cubicBezTo>
                  <a:cubicBezTo>
                    <a:pt x="8931" y="37862"/>
                    <a:pt x="9836" y="38838"/>
                    <a:pt x="11050" y="38838"/>
                  </a:cubicBezTo>
                  <a:cubicBezTo>
                    <a:pt x="12217" y="38838"/>
                    <a:pt x="13169" y="37862"/>
                    <a:pt x="13169" y="36683"/>
                  </a:cubicBezTo>
                  <a:cubicBezTo>
                    <a:pt x="13169" y="35731"/>
                    <a:pt x="12586" y="34909"/>
                    <a:pt x="11693" y="34624"/>
                  </a:cubicBezTo>
                  <a:lnTo>
                    <a:pt x="11693" y="22158"/>
                  </a:lnTo>
                  <a:cubicBezTo>
                    <a:pt x="17491" y="21813"/>
                    <a:pt x="22087" y="16979"/>
                    <a:pt x="22087" y="11073"/>
                  </a:cubicBezTo>
                  <a:close/>
                  <a:moveTo>
                    <a:pt x="2418" y="11073"/>
                  </a:moveTo>
                  <a:cubicBezTo>
                    <a:pt x="2418" y="6346"/>
                    <a:pt x="6264" y="2536"/>
                    <a:pt x="10990" y="2536"/>
                  </a:cubicBezTo>
                  <a:cubicBezTo>
                    <a:pt x="15717" y="2536"/>
                    <a:pt x="19563" y="6346"/>
                    <a:pt x="19563" y="11073"/>
                  </a:cubicBezTo>
                  <a:cubicBezTo>
                    <a:pt x="19563" y="15800"/>
                    <a:pt x="15717" y="19634"/>
                    <a:pt x="10990" y="19634"/>
                  </a:cubicBezTo>
                  <a:cubicBezTo>
                    <a:pt x="6264" y="19634"/>
                    <a:pt x="2418" y="15800"/>
                    <a:pt x="2418" y="110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7" name="Google Shape;1513;p38">
              <a:extLst>
                <a:ext uri="{FF2B5EF4-FFF2-40B4-BE49-F238E27FC236}">
                  <a16:creationId xmlns:a16="http://schemas.microsoft.com/office/drawing/2014/main" id="{22ED6198-7B7F-4844-E0AF-7CDF8DBD8F25}"/>
                </a:ext>
              </a:extLst>
            </p:cNvPr>
            <p:cNvGrpSpPr/>
            <p:nvPr/>
          </p:nvGrpSpPr>
          <p:grpSpPr>
            <a:xfrm>
              <a:off x="7253814" y="2244864"/>
              <a:ext cx="380650" cy="380618"/>
              <a:chOff x="-4478975" y="3251700"/>
              <a:chExt cx="293825" cy="293800"/>
            </a:xfrm>
            <a:grpFill/>
          </p:grpSpPr>
          <p:sp>
            <p:nvSpPr>
              <p:cNvPr id="4148" name="Google Shape;1514;p38">
                <a:extLst>
                  <a:ext uri="{FF2B5EF4-FFF2-40B4-BE49-F238E27FC236}">
                    <a16:creationId xmlns:a16="http://schemas.microsoft.com/office/drawing/2014/main" id="{7363EBA2-EB43-D3C1-7A35-E2791B625AD7}"/>
                  </a:ext>
                </a:extLst>
              </p:cNvPr>
              <p:cNvSpPr/>
              <p:nvPr/>
            </p:nvSpPr>
            <p:spPr>
              <a:xfrm>
                <a:off x="-4375000" y="3365100"/>
                <a:ext cx="850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4436" extrusionOk="0">
                    <a:moveTo>
                      <a:pt x="662" y="1"/>
                    </a:moveTo>
                    <a:cubicBezTo>
                      <a:pt x="221" y="316"/>
                      <a:pt x="0" y="820"/>
                      <a:pt x="0" y="1387"/>
                    </a:cubicBezTo>
                    <a:cubicBezTo>
                      <a:pt x="0" y="2080"/>
                      <a:pt x="473" y="2773"/>
                      <a:pt x="1135" y="2994"/>
                    </a:cubicBezTo>
                    <a:cubicBezTo>
                      <a:pt x="1261" y="3025"/>
                      <a:pt x="1355" y="3183"/>
                      <a:pt x="1355" y="3309"/>
                    </a:cubicBezTo>
                    <a:lnTo>
                      <a:pt x="1355" y="4412"/>
                    </a:lnTo>
                    <a:cubicBezTo>
                      <a:pt x="1576" y="4427"/>
                      <a:pt x="1647" y="4435"/>
                      <a:pt x="1714" y="4435"/>
                    </a:cubicBezTo>
                    <a:cubicBezTo>
                      <a:pt x="1780" y="4435"/>
                      <a:pt x="1843" y="4427"/>
                      <a:pt x="2048" y="4412"/>
                    </a:cubicBezTo>
                    <a:lnTo>
                      <a:pt x="2048" y="3309"/>
                    </a:lnTo>
                    <a:cubicBezTo>
                      <a:pt x="2048" y="3151"/>
                      <a:pt x="2111" y="3025"/>
                      <a:pt x="2269" y="2994"/>
                    </a:cubicBezTo>
                    <a:cubicBezTo>
                      <a:pt x="2962" y="2710"/>
                      <a:pt x="3403" y="2080"/>
                      <a:pt x="3403" y="1387"/>
                    </a:cubicBezTo>
                    <a:cubicBezTo>
                      <a:pt x="3403" y="820"/>
                      <a:pt x="3119" y="316"/>
                      <a:pt x="2741" y="1"/>
                    </a:cubicBezTo>
                    <a:lnTo>
                      <a:pt x="2741" y="1387"/>
                    </a:lnTo>
                    <a:cubicBezTo>
                      <a:pt x="2741" y="1576"/>
                      <a:pt x="2584" y="1734"/>
                      <a:pt x="2395" y="1734"/>
                    </a:cubicBezTo>
                    <a:lnTo>
                      <a:pt x="1009" y="1734"/>
                    </a:lnTo>
                    <a:cubicBezTo>
                      <a:pt x="820" y="1734"/>
                      <a:pt x="662" y="1576"/>
                      <a:pt x="662" y="1387"/>
                    </a:cubicBezTo>
                    <a:lnTo>
                      <a:pt x="66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1515;p38">
                <a:extLst>
                  <a:ext uri="{FF2B5EF4-FFF2-40B4-BE49-F238E27FC236}">
                    <a16:creationId xmlns:a16="http://schemas.microsoft.com/office/drawing/2014/main" id="{5E88EE89-676D-3D28-E828-472C37ECFD18}"/>
                  </a:ext>
                </a:extLst>
              </p:cNvPr>
              <p:cNvSpPr/>
              <p:nvPr/>
            </p:nvSpPr>
            <p:spPr>
              <a:xfrm>
                <a:off x="-4408875" y="3321800"/>
                <a:ext cx="1544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6176" h="5955" extrusionOk="0">
                    <a:moveTo>
                      <a:pt x="3057" y="0"/>
                    </a:moveTo>
                    <a:cubicBezTo>
                      <a:pt x="1387" y="0"/>
                      <a:pt x="1" y="1386"/>
                      <a:pt x="1" y="3088"/>
                    </a:cubicBezTo>
                    <a:cubicBezTo>
                      <a:pt x="1" y="4411"/>
                      <a:pt x="851" y="5545"/>
                      <a:pt x="2049" y="5954"/>
                    </a:cubicBezTo>
                    <a:lnTo>
                      <a:pt x="2049" y="5230"/>
                    </a:lnTo>
                    <a:cubicBezTo>
                      <a:pt x="1229" y="4852"/>
                      <a:pt x="662" y="4001"/>
                      <a:pt x="662" y="3088"/>
                    </a:cubicBezTo>
                    <a:cubicBezTo>
                      <a:pt x="662" y="2048"/>
                      <a:pt x="1292" y="1134"/>
                      <a:pt x="2269" y="819"/>
                    </a:cubicBezTo>
                    <a:cubicBezTo>
                      <a:pt x="2307" y="810"/>
                      <a:pt x="2344" y="805"/>
                      <a:pt x="2380" y="805"/>
                    </a:cubicBezTo>
                    <a:cubicBezTo>
                      <a:pt x="2583" y="805"/>
                      <a:pt x="2742" y="947"/>
                      <a:pt x="2742" y="1134"/>
                    </a:cubicBezTo>
                    <a:lnTo>
                      <a:pt x="2742" y="2710"/>
                    </a:lnTo>
                    <a:lnTo>
                      <a:pt x="3435" y="2710"/>
                    </a:lnTo>
                    <a:lnTo>
                      <a:pt x="3435" y="1134"/>
                    </a:lnTo>
                    <a:cubicBezTo>
                      <a:pt x="3435" y="947"/>
                      <a:pt x="3594" y="805"/>
                      <a:pt x="3796" y="805"/>
                    </a:cubicBezTo>
                    <a:cubicBezTo>
                      <a:pt x="3832" y="805"/>
                      <a:pt x="3869" y="810"/>
                      <a:pt x="3907" y="819"/>
                    </a:cubicBezTo>
                    <a:cubicBezTo>
                      <a:pt x="4852" y="1197"/>
                      <a:pt x="5514" y="2079"/>
                      <a:pt x="5514" y="3088"/>
                    </a:cubicBezTo>
                    <a:cubicBezTo>
                      <a:pt x="5514" y="4001"/>
                      <a:pt x="4947" y="4852"/>
                      <a:pt x="4128" y="5230"/>
                    </a:cubicBezTo>
                    <a:lnTo>
                      <a:pt x="4128" y="5954"/>
                    </a:lnTo>
                    <a:cubicBezTo>
                      <a:pt x="5325" y="5513"/>
                      <a:pt x="6176" y="4411"/>
                      <a:pt x="6176" y="3088"/>
                    </a:cubicBezTo>
                    <a:cubicBezTo>
                      <a:pt x="6144" y="1386"/>
                      <a:pt x="4758" y="0"/>
                      <a:pt x="30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1516;p38">
                <a:extLst>
                  <a:ext uri="{FF2B5EF4-FFF2-40B4-BE49-F238E27FC236}">
                    <a16:creationId xmlns:a16="http://schemas.microsoft.com/office/drawing/2014/main" id="{078DE79D-5728-F915-81E2-395DE646BC91}"/>
                  </a:ext>
                </a:extLst>
              </p:cNvPr>
              <p:cNvSpPr/>
              <p:nvPr/>
            </p:nvSpPr>
            <p:spPr>
              <a:xfrm>
                <a:off x="-4478975" y="3251700"/>
                <a:ext cx="293825" cy="293800"/>
              </a:xfrm>
              <a:custGeom>
                <a:avLst/>
                <a:gdLst/>
                <a:ahLst/>
                <a:cxnLst/>
                <a:rect l="l" t="t" r="r" b="b"/>
                <a:pathLst>
                  <a:path w="11753" h="11752" extrusionOk="0">
                    <a:moveTo>
                      <a:pt x="5861" y="2111"/>
                    </a:moveTo>
                    <a:cubicBezTo>
                      <a:pt x="7972" y="2111"/>
                      <a:pt x="9641" y="3781"/>
                      <a:pt x="9641" y="5892"/>
                    </a:cubicBezTo>
                    <a:cubicBezTo>
                      <a:pt x="9610" y="7971"/>
                      <a:pt x="7909" y="9672"/>
                      <a:pt x="5861" y="9672"/>
                    </a:cubicBezTo>
                    <a:cubicBezTo>
                      <a:pt x="3781" y="9672"/>
                      <a:pt x="2080" y="7971"/>
                      <a:pt x="2080" y="5892"/>
                    </a:cubicBezTo>
                    <a:cubicBezTo>
                      <a:pt x="2080" y="3781"/>
                      <a:pt x="3781" y="2111"/>
                      <a:pt x="5861" y="2111"/>
                    </a:cubicBezTo>
                    <a:close/>
                    <a:moveTo>
                      <a:pt x="5168" y="0"/>
                    </a:moveTo>
                    <a:cubicBezTo>
                      <a:pt x="5010" y="0"/>
                      <a:pt x="4884" y="126"/>
                      <a:pt x="4853" y="284"/>
                    </a:cubicBezTo>
                    <a:lnTo>
                      <a:pt x="4695" y="882"/>
                    </a:lnTo>
                    <a:cubicBezTo>
                      <a:pt x="4128" y="1008"/>
                      <a:pt x="3624" y="1229"/>
                      <a:pt x="3120" y="1512"/>
                    </a:cubicBezTo>
                    <a:lnTo>
                      <a:pt x="2616" y="1197"/>
                    </a:lnTo>
                    <a:cubicBezTo>
                      <a:pt x="2557" y="1153"/>
                      <a:pt x="2485" y="1130"/>
                      <a:pt x="2412" y="1130"/>
                    </a:cubicBezTo>
                    <a:cubicBezTo>
                      <a:pt x="2328" y="1130"/>
                      <a:pt x="2242" y="1161"/>
                      <a:pt x="2175" y="1229"/>
                    </a:cubicBezTo>
                    <a:lnTo>
                      <a:pt x="1198" y="2205"/>
                    </a:lnTo>
                    <a:cubicBezTo>
                      <a:pt x="1072" y="2332"/>
                      <a:pt x="1072" y="2489"/>
                      <a:pt x="1135" y="2647"/>
                    </a:cubicBezTo>
                    <a:lnTo>
                      <a:pt x="1450" y="3151"/>
                    </a:lnTo>
                    <a:cubicBezTo>
                      <a:pt x="1135" y="3623"/>
                      <a:pt x="946" y="4190"/>
                      <a:pt x="820" y="4726"/>
                    </a:cubicBezTo>
                    <a:lnTo>
                      <a:pt x="284" y="4883"/>
                    </a:lnTo>
                    <a:cubicBezTo>
                      <a:pt x="127" y="4946"/>
                      <a:pt x="1" y="5041"/>
                      <a:pt x="1" y="5198"/>
                    </a:cubicBezTo>
                    <a:lnTo>
                      <a:pt x="1" y="6585"/>
                    </a:lnTo>
                    <a:cubicBezTo>
                      <a:pt x="1" y="6742"/>
                      <a:pt x="127" y="6868"/>
                      <a:pt x="284" y="6900"/>
                    </a:cubicBezTo>
                    <a:lnTo>
                      <a:pt x="820" y="7057"/>
                    </a:lnTo>
                    <a:cubicBezTo>
                      <a:pt x="946" y="7593"/>
                      <a:pt x="1198" y="8128"/>
                      <a:pt x="1450" y="8632"/>
                    </a:cubicBezTo>
                    <a:lnTo>
                      <a:pt x="1135" y="9137"/>
                    </a:lnTo>
                    <a:cubicBezTo>
                      <a:pt x="1072" y="9263"/>
                      <a:pt x="1072" y="9452"/>
                      <a:pt x="1198" y="9578"/>
                    </a:cubicBezTo>
                    <a:lnTo>
                      <a:pt x="2175" y="10554"/>
                    </a:lnTo>
                    <a:cubicBezTo>
                      <a:pt x="2248" y="10628"/>
                      <a:pt x="2333" y="10659"/>
                      <a:pt x="2422" y="10659"/>
                    </a:cubicBezTo>
                    <a:cubicBezTo>
                      <a:pt x="2485" y="10659"/>
                      <a:pt x="2550" y="10643"/>
                      <a:pt x="2616" y="10617"/>
                    </a:cubicBezTo>
                    <a:lnTo>
                      <a:pt x="3120" y="10302"/>
                    </a:lnTo>
                    <a:cubicBezTo>
                      <a:pt x="3592" y="10617"/>
                      <a:pt x="4128" y="10806"/>
                      <a:pt x="4695" y="10932"/>
                    </a:cubicBezTo>
                    <a:lnTo>
                      <a:pt x="4853" y="11468"/>
                    </a:lnTo>
                    <a:cubicBezTo>
                      <a:pt x="4884" y="11625"/>
                      <a:pt x="5010" y="11751"/>
                      <a:pt x="5168" y="11751"/>
                    </a:cubicBezTo>
                    <a:lnTo>
                      <a:pt x="6554" y="11751"/>
                    </a:lnTo>
                    <a:cubicBezTo>
                      <a:pt x="6711" y="11751"/>
                      <a:pt x="6806" y="11625"/>
                      <a:pt x="6869" y="11468"/>
                    </a:cubicBezTo>
                    <a:lnTo>
                      <a:pt x="7026" y="10932"/>
                    </a:lnTo>
                    <a:cubicBezTo>
                      <a:pt x="7562" y="10806"/>
                      <a:pt x="8066" y="10554"/>
                      <a:pt x="8602" y="10302"/>
                    </a:cubicBezTo>
                    <a:lnTo>
                      <a:pt x="9106" y="10617"/>
                    </a:lnTo>
                    <a:cubicBezTo>
                      <a:pt x="9158" y="10643"/>
                      <a:pt x="9221" y="10659"/>
                      <a:pt x="9286" y="10659"/>
                    </a:cubicBezTo>
                    <a:cubicBezTo>
                      <a:pt x="9378" y="10659"/>
                      <a:pt x="9473" y="10628"/>
                      <a:pt x="9547" y="10554"/>
                    </a:cubicBezTo>
                    <a:lnTo>
                      <a:pt x="10523" y="9578"/>
                    </a:lnTo>
                    <a:cubicBezTo>
                      <a:pt x="10649" y="9452"/>
                      <a:pt x="10649" y="9294"/>
                      <a:pt x="10555" y="9137"/>
                    </a:cubicBezTo>
                    <a:lnTo>
                      <a:pt x="10240" y="8632"/>
                    </a:lnTo>
                    <a:cubicBezTo>
                      <a:pt x="10555" y="8160"/>
                      <a:pt x="10744" y="7593"/>
                      <a:pt x="10870" y="7057"/>
                    </a:cubicBezTo>
                    <a:lnTo>
                      <a:pt x="11469" y="6900"/>
                    </a:lnTo>
                    <a:cubicBezTo>
                      <a:pt x="11626" y="6868"/>
                      <a:pt x="11752" y="6742"/>
                      <a:pt x="11752" y="6585"/>
                    </a:cubicBezTo>
                    <a:lnTo>
                      <a:pt x="11752" y="5198"/>
                    </a:lnTo>
                    <a:cubicBezTo>
                      <a:pt x="11752" y="5041"/>
                      <a:pt x="11626" y="4946"/>
                      <a:pt x="11469" y="4883"/>
                    </a:cubicBezTo>
                    <a:lnTo>
                      <a:pt x="10870" y="4726"/>
                    </a:lnTo>
                    <a:cubicBezTo>
                      <a:pt x="10744" y="4190"/>
                      <a:pt x="10523" y="3686"/>
                      <a:pt x="10240" y="3151"/>
                    </a:cubicBezTo>
                    <a:lnTo>
                      <a:pt x="10555" y="2647"/>
                    </a:lnTo>
                    <a:cubicBezTo>
                      <a:pt x="10649" y="2521"/>
                      <a:pt x="10649" y="2332"/>
                      <a:pt x="10523" y="2205"/>
                    </a:cubicBezTo>
                    <a:lnTo>
                      <a:pt x="9547" y="1229"/>
                    </a:lnTo>
                    <a:cubicBezTo>
                      <a:pt x="9479" y="1161"/>
                      <a:pt x="9403" y="1130"/>
                      <a:pt x="9322" y="1130"/>
                    </a:cubicBezTo>
                    <a:cubicBezTo>
                      <a:pt x="9252" y="1130"/>
                      <a:pt x="9179" y="1153"/>
                      <a:pt x="9106" y="1197"/>
                    </a:cubicBezTo>
                    <a:lnTo>
                      <a:pt x="8602" y="1512"/>
                    </a:lnTo>
                    <a:cubicBezTo>
                      <a:pt x="8129" y="1197"/>
                      <a:pt x="7562" y="1008"/>
                      <a:pt x="7026" y="882"/>
                    </a:cubicBezTo>
                    <a:lnTo>
                      <a:pt x="6869" y="284"/>
                    </a:lnTo>
                    <a:cubicBezTo>
                      <a:pt x="6806" y="126"/>
                      <a:pt x="6711" y="0"/>
                      <a:pt x="65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52" name="Google Shape;1518;p38">
            <a:extLst>
              <a:ext uri="{FF2B5EF4-FFF2-40B4-BE49-F238E27FC236}">
                <a16:creationId xmlns:a16="http://schemas.microsoft.com/office/drawing/2014/main" id="{4D75A8C7-A9CE-4558-7028-962AAA78E146}"/>
              </a:ext>
            </a:extLst>
          </p:cNvPr>
          <p:cNvSpPr/>
          <p:nvPr/>
        </p:nvSpPr>
        <p:spPr>
          <a:xfrm>
            <a:off x="5917284" y="4883012"/>
            <a:ext cx="876772" cy="1537112"/>
          </a:xfrm>
          <a:custGeom>
            <a:avLst/>
            <a:gdLst/>
            <a:ahLst/>
            <a:cxnLst/>
            <a:rect l="l" t="t" r="r" b="b"/>
            <a:pathLst>
              <a:path w="27397" h="48031" extrusionOk="0">
                <a:moveTo>
                  <a:pt x="27397" y="13693"/>
                </a:moveTo>
                <a:cubicBezTo>
                  <a:pt x="27397" y="6156"/>
                  <a:pt x="21229" y="1"/>
                  <a:pt x="13693" y="1"/>
                </a:cubicBezTo>
                <a:cubicBezTo>
                  <a:pt x="6120" y="1"/>
                  <a:pt x="1" y="6156"/>
                  <a:pt x="1" y="13693"/>
                </a:cubicBezTo>
                <a:cubicBezTo>
                  <a:pt x="1" y="20991"/>
                  <a:pt x="5751" y="26980"/>
                  <a:pt x="12895" y="27397"/>
                </a:cubicBezTo>
                <a:lnTo>
                  <a:pt x="12895" y="42827"/>
                </a:lnTo>
                <a:cubicBezTo>
                  <a:pt x="11704" y="43173"/>
                  <a:pt x="11038" y="44196"/>
                  <a:pt x="11038" y="45363"/>
                </a:cubicBezTo>
                <a:cubicBezTo>
                  <a:pt x="11038" y="46816"/>
                  <a:pt x="12216" y="48030"/>
                  <a:pt x="13705" y="48030"/>
                </a:cubicBezTo>
                <a:cubicBezTo>
                  <a:pt x="15157" y="48030"/>
                  <a:pt x="16360" y="46816"/>
                  <a:pt x="16360" y="45363"/>
                </a:cubicBezTo>
                <a:cubicBezTo>
                  <a:pt x="16360" y="44185"/>
                  <a:pt x="15574" y="43161"/>
                  <a:pt x="14538" y="42815"/>
                </a:cubicBezTo>
                <a:lnTo>
                  <a:pt x="14538" y="27397"/>
                </a:lnTo>
                <a:cubicBezTo>
                  <a:pt x="21682" y="26980"/>
                  <a:pt x="27397" y="20991"/>
                  <a:pt x="27397" y="13693"/>
                </a:cubicBezTo>
                <a:close/>
                <a:moveTo>
                  <a:pt x="3084" y="13693"/>
                </a:moveTo>
                <a:cubicBezTo>
                  <a:pt x="3084" y="7847"/>
                  <a:pt x="7835" y="3144"/>
                  <a:pt x="13681" y="3144"/>
                </a:cubicBezTo>
                <a:cubicBezTo>
                  <a:pt x="19527" y="3144"/>
                  <a:pt x="24277" y="7847"/>
                  <a:pt x="24277" y="13693"/>
                </a:cubicBezTo>
                <a:cubicBezTo>
                  <a:pt x="24277" y="19539"/>
                  <a:pt x="19527" y="24289"/>
                  <a:pt x="13681" y="24289"/>
                </a:cubicBezTo>
                <a:cubicBezTo>
                  <a:pt x="7835" y="24289"/>
                  <a:pt x="3084" y="19539"/>
                  <a:pt x="3084" y="1369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6" name="Google Shape;1522;p38">
            <a:extLst>
              <a:ext uri="{FF2B5EF4-FFF2-40B4-BE49-F238E27FC236}">
                <a16:creationId xmlns:a16="http://schemas.microsoft.com/office/drawing/2014/main" id="{0C0B8BAD-8EE5-38B5-E552-9082CBBB210C}"/>
              </a:ext>
            </a:extLst>
          </p:cNvPr>
          <p:cNvGrpSpPr/>
          <p:nvPr/>
        </p:nvGrpSpPr>
        <p:grpSpPr>
          <a:xfrm>
            <a:off x="8057054" y="4446450"/>
            <a:ext cx="794846" cy="1393837"/>
            <a:chOff x="3845149" y="2641166"/>
            <a:chExt cx="794846" cy="1393837"/>
          </a:xfrm>
        </p:grpSpPr>
        <p:sp>
          <p:nvSpPr>
            <p:cNvPr id="4157" name="Google Shape;1523;p38">
              <a:extLst>
                <a:ext uri="{FF2B5EF4-FFF2-40B4-BE49-F238E27FC236}">
                  <a16:creationId xmlns:a16="http://schemas.microsoft.com/office/drawing/2014/main" id="{0B5386A5-BE99-5281-91DF-F6F2E17F2517}"/>
                </a:ext>
              </a:extLst>
            </p:cNvPr>
            <p:cNvSpPr/>
            <p:nvPr/>
          </p:nvSpPr>
          <p:spPr>
            <a:xfrm>
              <a:off x="3845149" y="2641166"/>
              <a:ext cx="794846" cy="1393837"/>
            </a:xfrm>
            <a:custGeom>
              <a:avLst/>
              <a:gdLst/>
              <a:ahLst/>
              <a:cxnLst/>
              <a:rect l="l" t="t" r="r" b="b"/>
              <a:pathLst>
                <a:path w="24837" h="43554" extrusionOk="0">
                  <a:moveTo>
                    <a:pt x="24837" y="12418"/>
                  </a:moveTo>
                  <a:cubicBezTo>
                    <a:pt x="24837" y="5584"/>
                    <a:pt x="19229" y="0"/>
                    <a:pt x="12407" y="0"/>
                  </a:cubicBezTo>
                  <a:cubicBezTo>
                    <a:pt x="5537" y="0"/>
                    <a:pt x="0" y="5584"/>
                    <a:pt x="0" y="12418"/>
                  </a:cubicBezTo>
                  <a:cubicBezTo>
                    <a:pt x="0" y="19038"/>
                    <a:pt x="5144" y="24467"/>
                    <a:pt x="11692" y="24848"/>
                  </a:cubicBezTo>
                  <a:lnTo>
                    <a:pt x="11692" y="38826"/>
                  </a:lnTo>
                  <a:cubicBezTo>
                    <a:pt x="10657" y="39148"/>
                    <a:pt x="10002" y="40065"/>
                    <a:pt x="10002" y="41124"/>
                  </a:cubicBezTo>
                  <a:cubicBezTo>
                    <a:pt x="10002" y="42446"/>
                    <a:pt x="11061" y="43553"/>
                    <a:pt x="12419" y="43553"/>
                  </a:cubicBezTo>
                  <a:cubicBezTo>
                    <a:pt x="13728" y="43553"/>
                    <a:pt x="14824" y="42446"/>
                    <a:pt x="14824" y="41124"/>
                  </a:cubicBezTo>
                  <a:cubicBezTo>
                    <a:pt x="14824" y="40065"/>
                    <a:pt x="14074" y="39136"/>
                    <a:pt x="13181" y="38826"/>
                  </a:cubicBezTo>
                  <a:lnTo>
                    <a:pt x="13181" y="24848"/>
                  </a:lnTo>
                  <a:cubicBezTo>
                    <a:pt x="19586" y="24467"/>
                    <a:pt x="24837" y="19038"/>
                    <a:pt x="24837" y="12418"/>
                  </a:cubicBezTo>
                  <a:close/>
                  <a:moveTo>
                    <a:pt x="2787" y="12418"/>
                  </a:moveTo>
                  <a:cubicBezTo>
                    <a:pt x="2787" y="7120"/>
                    <a:pt x="7097" y="2846"/>
                    <a:pt x="12395" y="2846"/>
                  </a:cubicBezTo>
                  <a:cubicBezTo>
                    <a:pt x="17693" y="2846"/>
                    <a:pt x="21991" y="7120"/>
                    <a:pt x="21991" y="12418"/>
                  </a:cubicBezTo>
                  <a:cubicBezTo>
                    <a:pt x="21991" y="17717"/>
                    <a:pt x="17693" y="22015"/>
                    <a:pt x="12395" y="22015"/>
                  </a:cubicBezTo>
                  <a:cubicBezTo>
                    <a:pt x="7097" y="22015"/>
                    <a:pt x="2787" y="17717"/>
                    <a:pt x="2787" y="124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58" name="Google Shape;1524;p38">
              <a:extLst>
                <a:ext uri="{FF2B5EF4-FFF2-40B4-BE49-F238E27FC236}">
                  <a16:creationId xmlns:a16="http://schemas.microsoft.com/office/drawing/2014/main" id="{8772CE56-729C-75B3-F529-269C4E5AF204}"/>
                </a:ext>
              </a:extLst>
            </p:cNvPr>
            <p:cNvGrpSpPr/>
            <p:nvPr/>
          </p:nvGrpSpPr>
          <p:grpSpPr>
            <a:xfrm>
              <a:off x="4040132" y="3017082"/>
              <a:ext cx="171276" cy="166453"/>
              <a:chOff x="-5246900" y="3766400"/>
              <a:chExt cx="118950" cy="115600"/>
            </a:xfrm>
          </p:grpSpPr>
          <p:sp>
            <p:nvSpPr>
              <p:cNvPr id="4159" name="Google Shape;1525;p38">
                <a:extLst>
                  <a:ext uri="{FF2B5EF4-FFF2-40B4-BE49-F238E27FC236}">
                    <a16:creationId xmlns:a16="http://schemas.microsoft.com/office/drawing/2014/main" id="{B34CDB35-B4B7-259E-DC4A-CB849A66E4AB}"/>
                  </a:ext>
                </a:extLst>
              </p:cNvPr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06" extrusionOk="0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92" name="Google Shape;1526;p38">
                <a:extLst>
                  <a:ext uri="{FF2B5EF4-FFF2-40B4-BE49-F238E27FC236}">
                    <a16:creationId xmlns:a16="http://schemas.microsoft.com/office/drawing/2014/main" id="{914517A7-88E5-F6C1-BEFF-C316BD637A26}"/>
                  </a:ext>
                </a:extLst>
              </p:cNvPr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8" extrusionOk="0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3" name="Google Shape;1527;p38">
                <a:extLst>
                  <a:ext uri="{FF2B5EF4-FFF2-40B4-BE49-F238E27FC236}">
                    <a16:creationId xmlns:a16="http://schemas.microsoft.com/office/drawing/2014/main" id="{D48D457F-9D6B-ED72-042E-BAC3A6B05C3F}"/>
                  </a:ext>
                </a:extLst>
              </p:cNvPr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0" extrusionOk="0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9399" name="Google Shape;1532;p38">
            <a:extLst>
              <a:ext uri="{FF2B5EF4-FFF2-40B4-BE49-F238E27FC236}">
                <a16:creationId xmlns:a16="http://schemas.microsoft.com/office/drawing/2014/main" id="{2FB3CD52-9220-E0DC-DDD1-BCA84072FD0F}"/>
              </a:ext>
            </a:extLst>
          </p:cNvPr>
          <p:cNvGrpSpPr/>
          <p:nvPr/>
        </p:nvGrpSpPr>
        <p:grpSpPr>
          <a:xfrm>
            <a:off x="10131807" y="1699039"/>
            <a:ext cx="545592" cy="900042"/>
            <a:chOff x="5664646" y="728054"/>
            <a:chExt cx="567756" cy="99262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9400" name="Google Shape;1533;p38">
              <a:extLst>
                <a:ext uri="{FF2B5EF4-FFF2-40B4-BE49-F238E27FC236}">
                  <a16:creationId xmlns:a16="http://schemas.microsoft.com/office/drawing/2014/main" id="{22EC0033-C9FF-1924-88B4-8DD083D2623C}"/>
                </a:ext>
              </a:extLst>
            </p:cNvPr>
            <p:cNvSpPr/>
            <p:nvPr/>
          </p:nvSpPr>
          <p:spPr>
            <a:xfrm>
              <a:off x="5664646" y="728054"/>
              <a:ext cx="567756" cy="992622"/>
            </a:xfrm>
            <a:custGeom>
              <a:avLst/>
              <a:gdLst/>
              <a:ahLst/>
              <a:cxnLst/>
              <a:rect l="l" t="t" r="r" b="b"/>
              <a:pathLst>
                <a:path w="17741" h="31017" extrusionOk="0">
                  <a:moveTo>
                    <a:pt x="17741" y="8835"/>
                  </a:moveTo>
                  <a:cubicBezTo>
                    <a:pt x="17741" y="3977"/>
                    <a:pt x="13729" y="1"/>
                    <a:pt x="8871" y="1"/>
                  </a:cubicBezTo>
                  <a:cubicBezTo>
                    <a:pt x="3977" y="1"/>
                    <a:pt x="1" y="3977"/>
                    <a:pt x="1" y="8835"/>
                  </a:cubicBezTo>
                  <a:cubicBezTo>
                    <a:pt x="1" y="13550"/>
                    <a:pt x="3692" y="17419"/>
                    <a:pt x="8299" y="17693"/>
                  </a:cubicBezTo>
                  <a:lnTo>
                    <a:pt x="8299" y="27647"/>
                  </a:lnTo>
                  <a:cubicBezTo>
                    <a:pt x="7561" y="27873"/>
                    <a:pt x="7121" y="28540"/>
                    <a:pt x="7121" y="29290"/>
                  </a:cubicBezTo>
                  <a:cubicBezTo>
                    <a:pt x="7121" y="30231"/>
                    <a:pt x="7883" y="31016"/>
                    <a:pt x="8847" y="31016"/>
                  </a:cubicBezTo>
                  <a:cubicBezTo>
                    <a:pt x="9776" y="31016"/>
                    <a:pt x="10609" y="30231"/>
                    <a:pt x="10609" y="29290"/>
                  </a:cubicBezTo>
                  <a:cubicBezTo>
                    <a:pt x="10609" y="28528"/>
                    <a:pt x="10085" y="27873"/>
                    <a:pt x="9490" y="27647"/>
                  </a:cubicBezTo>
                  <a:lnTo>
                    <a:pt x="9490" y="17693"/>
                  </a:lnTo>
                  <a:cubicBezTo>
                    <a:pt x="13955" y="17419"/>
                    <a:pt x="17741" y="13550"/>
                    <a:pt x="17741" y="8835"/>
                  </a:cubicBezTo>
                  <a:close/>
                  <a:moveTo>
                    <a:pt x="1989" y="8835"/>
                  </a:moveTo>
                  <a:cubicBezTo>
                    <a:pt x="1989" y="5061"/>
                    <a:pt x="5061" y="2025"/>
                    <a:pt x="8835" y="2025"/>
                  </a:cubicBezTo>
                  <a:cubicBezTo>
                    <a:pt x="12609" y="2025"/>
                    <a:pt x="15681" y="5061"/>
                    <a:pt x="15681" y="8835"/>
                  </a:cubicBezTo>
                  <a:cubicBezTo>
                    <a:pt x="15681" y="12609"/>
                    <a:pt x="12609" y="15681"/>
                    <a:pt x="8835" y="15681"/>
                  </a:cubicBezTo>
                  <a:cubicBezTo>
                    <a:pt x="5061" y="15681"/>
                    <a:pt x="1989" y="12609"/>
                    <a:pt x="1989" y="88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01" name="Google Shape;1534;p38">
              <a:extLst>
                <a:ext uri="{FF2B5EF4-FFF2-40B4-BE49-F238E27FC236}">
                  <a16:creationId xmlns:a16="http://schemas.microsoft.com/office/drawing/2014/main" id="{B10FF098-582A-5616-B982-3E8CFD6AB163}"/>
                </a:ext>
              </a:extLst>
            </p:cNvPr>
            <p:cNvGrpSpPr/>
            <p:nvPr/>
          </p:nvGrpSpPr>
          <p:grpSpPr>
            <a:xfrm>
              <a:off x="5818475" y="840233"/>
              <a:ext cx="260124" cy="305587"/>
              <a:chOff x="-64022550" y="3727425"/>
              <a:chExt cx="270175" cy="317425"/>
            </a:xfrm>
            <a:grpFill/>
          </p:grpSpPr>
          <p:sp>
            <p:nvSpPr>
              <p:cNvPr id="59402" name="Google Shape;1535;p38">
                <a:extLst>
                  <a:ext uri="{FF2B5EF4-FFF2-40B4-BE49-F238E27FC236}">
                    <a16:creationId xmlns:a16="http://schemas.microsoft.com/office/drawing/2014/main" id="{ABF5114E-DE28-1635-6A3A-2C3A74C8D364}"/>
                  </a:ext>
                </a:extLst>
              </p:cNvPr>
              <p:cNvSpPr/>
              <p:nvPr/>
            </p:nvSpPr>
            <p:spPr>
              <a:xfrm>
                <a:off x="-64022550" y="3912500"/>
                <a:ext cx="270175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10807" h="3624" extrusionOk="0">
                    <a:moveTo>
                      <a:pt x="2111" y="1"/>
                    </a:moveTo>
                    <a:cubicBezTo>
                      <a:pt x="945" y="1"/>
                      <a:pt x="0" y="946"/>
                      <a:pt x="0" y="2080"/>
                    </a:cubicBezTo>
                    <a:lnTo>
                      <a:pt x="0" y="3183"/>
                    </a:lnTo>
                    <a:cubicBezTo>
                      <a:pt x="0" y="3435"/>
                      <a:pt x="221" y="3624"/>
                      <a:pt x="441" y="3624"/>
                    </a:cubicBezTo>
                    <a:lnTo>
                      <a:pt x="10365" y="3624"/>
                    </a:lnTo>
                    <a:cubicBezTo>
                      <a:pt x="10618" y="3624"/>
                      <a:pt x="10807" y="3435"/>
                      <a:pt x="10807" y="3183"/>
                    </a:cubicBezTo>
                    <a:lnTo>
                      <a:pt x="10807" y="2080"/>
                    </a:lnTo>
                    <a:cubicBezTo>
                      <a:pt x="10807" y="946"/>
                      <a:pt x="9861" y="1"/>
                      <a:pt x="8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3" name="Google Shape;1536;p38">
                <a:extLst>
                  <a:ext uri="{FF2B5EF4-FFF2-40B4-BE49-F238E27FC236}">
                    <a16:creationId xmlns:a16="http://schemas.microsoft.com/office/drawing/2014/main" id="{FA55FFC6-7EAF-7EFF-C610-724929D103A3}"/>
                  </a:ext>
                </a:extLst>
              </p:cNvPr>
              <p:cNvSpPr/>
              <p:nvPr/>
            </p:nvSpPr>
            <p:spPr>
              <a:xfrm>
                <a:off x="-64000500" y="4023550"/>
                <a:ext cx="22765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9106" h="852" extrusionOk="0">
                    <a:moveTo>
                      <a:pt x="0" y="1"/>
                    </a:moveTo>
                    <a:lnTo>
                      <a:pt x="0" y="442"/>
                    </a:lnTo>
                    <a:cubicBezTo>
                      <a:pt x="0" y="694"/>
                      <a:pt x="190" y="851"/>
                      <a:pt x="442" y="851"/>
                    </a:cubicBezTo>
                    <a:lnTo>
                      <a:pt x="8696" y="851"/>
                    </a:lnTo>
                    <a:cubicBezTo>
                      <a:pt x="8948" y="851"/>
                      <a:pt x="9105" y="631"/>
                      <a:pt x="9105" y="442"/>
                    </a:cubicBezTo>
                    <a:lnTo>
                      <a:pt x="910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4" name="Google Shape;1537;p38">
                <a:extLst>
                  <a:ext uri="{FF2B5EF4-FFF2-40B4-BE49-F238E27FC236}">
                    <a16:creationId xmlns:a16="http://schemas.microsoft.com/office/drawing/2014/main" id="{0AC17632-62C3-42BF-CACD-557E5EBD5A19}"/>
                  </a:ext>
                </a:extLst>
              </p:cNvPr>
              <p:cNvSpPr/>
              <p:nvPr/>
            </p:nvSpPr>
            <p:spPr>
              <a:xfrm>
                <a:off x="-63960325" y="3727425"/>
                <a:ext cx="144925" cy="165425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6617" extrusionOk="0">
                    <a:moveTo>
                      <a:pt x="2930" y="0"/>
                    </a:moveTo>
                    <a:cubicBezTo>
                      <a:pt x="1292" y="0"/>
                      <a:pt x="0" y="1292"/>
                      <a:pt x="0" y="2867"/>
                    </a:cubicBezTo>
                    <a:cubicBezTo>
                      <a:pt x="32" y="3812"/>
                      <a:pt x="504" y="4694"/>
                      <a:pt x="1260" y="5230"/>
                    </a:cubicBezTo>
                    <a:lnTo>
                      <a:pt x="1260" y="6616"/>
                    </a:lnTo>
                    <a:lnTo>
                      <a:pt x="4568" y="6616"/>
                    </a:lnTo>
                    <a:lnTo>
                      <a:pt x="4568" y="5230"/>
                    </a:lnTo>
                    <a:cubicBezTo>
                      <a:pt x="5356" y="4694"/>
                      <a:pt x="5797" y="3812"/>
                      <a:pt x="5797" y="2867"/>
                    </a:cubicBezTo>
                    <a:cubicBezTo>
                      <a:pt x="5797" y="1260"/>
                      <a:pt x="4505" y="0"/>
                      <a:pt x="29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06" name="Google Shape;1539;p38">
            <a:extLst>
              <a:ext uri="{FF2B5EF4-FFF2-40B4-BE49-F238E27FC236}">
                <a16:creationId xmlns:a16="http://schemas.microsoft.com/office/drawing/2014/main" id="{21370BED-C3E6-5C70-391D-B1DD0D68F6A1}"/>
              </a:ext>
            </a:extLst>
          </p:cNvPr>
          <p:cNvSpPr/>
          <p:nvPr/>
        </p:nvSpPr>
        <p:spPr>
          <a:xfrm>
            <a:off x="8085932" y="2723835"/>
            <a:ext cx="668756" cy="1169019"/>
          </a:xfrm>
          <a:custGeom>
            <a:avLst/>
            <a:gdLst/>
            <a:ahLst/>
            <a:cxnLst/>
            <a:rect l="l" t="t" r="r" b="b"/>
            <a:pathLst>
              <a:path w="20897" h="36529" extrusionOk="0">
                <a:moveTo>
                  <a:pt x="20896" y="10407"/>
                </a:moveTo>
                <a:cubicBezTo>
                  <a:pt x="20896" y="4680"/>
                  <a:pt x="16217" y="0"/>
                  <a:pt x="10490" y="0"/>
                </a:cubicBezTo>
                <a:cubicBezTo>
                  <a:pt x="4740" y="0"/>
                  <a:pt x="1" y="4680"/>
                  <a:pt x="1" y="10407"/>
                </a:cubicBezTo>
                <a:cubicBezTo>
                  <a:pt x="1" y="15967"/>
                  <a:pt x="4228" y="20515"/>
                  <a:pt x="9728" y="20836"/>
                </a:cubicBezTo>
                <a:lnTo>
                  <a:pt x="9728" y="32564"/>
                </a:lnTo>
                <a:cubicBezTo>
                  <a:pt x="8835" y="32838"/>
                  <a:pt x="8407" y="33600"/>
                  <a:pt x="8407" y="34493"/>
                </a:cubicBezTo>
                <a:cubicBezTo>
                  <a:pt x="8407" y="35600"/>
                  <a:pt x="9347" y="36529"/>
                  <a:pt x="10478" y="36529"/>
                </a:cubicBezTo>
                <a:cubicBezTo>
                  <a:pt x="11586" y="36529"/>
                  <a:pt x="12479" y="35600"/>
                  <a:pt x="12479" y="34493"/>
                </a:cubicBezTo>
                <a:cubicBezTo>
                  <a:pt x="12479" y="33600"/>
                  <a:pt x="11812" y="32826"/>
                  <a:pt x="11074" y="32564"/>
                </a:cubicBezTo>
                <a:lnTo>
                  <a:pt x="11074" y="20836"/>
                </a:lnTo>
                <a:cubicBezTo>
                  <a:pt x="16432" y="20515"/>
                  <a:pt x="20896" y="15967"/>
                  <a:pt x="20896" y="10407"/>
                </a:cubicBezTo>
                <a:close/>
                <a:moveTo>
                  <a:pt x="2454" y="10407"/>
                </a:moveTo>
                <a:cubicBezTo>
                  <a:pt x="2454" y="5965"/>
                  <a:pt x="6061" y="2382"/>
                  <a:pt x="10502" y="2382"/>
                </a:cubicBezTo>
                <a:cubicBezTo>
                  <a:pt x="14955" y="2382"/>
                  <a:pt x="18563" y="5965"/>
                  <a:pt x="18563" y="10407"/>
                </a:cubicBezTo>
                <a:cubicBezTo>
                  <a:pt x="18563" y="14859"/>
                  <a:pt x="14955" y="18467"/>
                  <a:pt x="10502" y="18467"/>
                </a:cubicBezTo>
                <a:cubicBezTo>
                  <a:pt x="6061" y="18467"/>
                  <a:pt x="2454" y="14859"/>
                  <a:pt x="2454" y="1040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11" name="TextBox 59410">
            <a:extLst>
              <a:ext uri="{FF2B5EF4-FFF2-40B4-BE49-F238E27FC236}">
                <a16:creationId xmlns:a16="http://schemas.microsoft.com/office/drawing/2014/main" id="{0DFC6AF2-DB99-007D-F04B-AEECECDBE3C7}"/>
              </a:ext>
            </a:extLst>
          </p:cNvPr>
          <p:cNvSpPr txBox="1"/>
          <p:nvPr/>
        </p:nvSpPr>
        <p:spPr>
          <a:xfrm>
            <a:off x="10379247" y="3403594"/>
            <a:ext cx="1672980" cy="1169551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algn="r"/>
            <a:r>
              <a:rPr lang="en-IN"/>
              <a:t>Different SKUs(180 ml, 375ml) to try and reach more audiences</a:t>
            </a:r>
          </a:p>
        </p:txBody>
      </p:sp>
      <p:sp>
        <p:nvSpPr>
          <p:cNvPr id="59413" name="TextBox 59412">
            <a:extLst>
              <a:ext uri="{FF2B5EF4-FFF2-40B4-BE49-F238E27FC236}">
                <a16:creationId xmlns:a16="http://schemas.microsoft.com/office/drawing/2014/main" id="{915E4796-FF61-675A-0631-FFDAFE72EDFA}"/>
              </a:ext>
            </a:extLst>
          </p:cNvPr>
          <p:cNvSpPr txBox="1"/>
          <p:nvPr/>
        </p:nvSpPr>
        <p:spPr>
          <a:xfrm>
            <a:off x="5937357" y="2889474"/>
            <a:ext cx="2081958" cy="954107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2">
                    <a:lumMod val="25000"/>
                  </a:schemeClr>
                </a:solidFill>
              </a:rPr>
              <a:t>Expanding our sourcing   from NE to West Bengal, Odisha and Jharkhand and </a:t>
            </a:r>
            <a:r>
              <a:rPr lang="en-IN" sz="1400" err="1">
                <a:solidFill>
                  <a:schemeClr val="bg2">
                    <a:lumMod val="25000"/>
                  </a:schemeClr>
                </a:solidFill>
              </a:rPr>
              <a:t>furthrer</a:t>
            </a:r>
            <a:endParaRPr lang="en-IN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415" name="TextBox 59414">
            <a:extLst>
              <a:ext uri="{FF2B5EF4-FFF2-40B4-BE49-F238E27FC236}">
                <a16:creationId xmlns:a16="http://schemas.microsoft.com/office/drawing/2014/main" id="{9226079C-A878-1929-4229-93EFFF74101B}"/>
              </a:ext>
            </a:extLst>
          </p:cNvPr>
          <p:cNvSpPr txBox="1"/>
          <p:nvPr/>
        </p:nvSpPr>
        <p:spPr>
          <a:xfrm>
            <a:off x="5936174" y="4129312"/>
            <a:ext cx="2068478" cy="738664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2">
                    <a:lumMod val="25000"/>
                  </a:schemeClr>
                </a:solidFill>
              </a:rPr>
              <a:t>New state-specific flavours like Kokum, Coffee, Mango, Tea </a:t>
            </a:r>
          </a:p>
        </p:txBody>
      </p:sp>
      <p:sp>
        <p:nvSpPr>
          <p:cNvPr id="59416" name="TextBox 59415">
            <a:extLst>
              <a:ext uri="{FF2B5EF4-FFF2-40B4-BE49-F238E27FC236}">
                <a16:creationId xmlns:a16="http://schemas.microsoft.com/office/drawing/2014/main" id="{3F6B7423-0BF5-0565-918C-9EC021D1101C}"/>
              </a:ext>
            </a:extLst>
          </p:cNvPr>
          <p:cNvSpPr txBox="1"/>
          <p:nvPr/>
        </p:nvSpPr>
        <p:spPr>
          <a:xfrm>
            <a:off x="5962153" y="1797193"/>
            <a:ext cx="2049187" cy="954107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2">
                    <a:lumMod val="25000"/>
                  </a:schemeClr>
                </a:solidFill>
              </a:rPr>
              <a:t>Create a </a:t>
            </a:r>
            <a:r>
              <a:rPr lang="en-IN" sz="1400" i="1">
                <a:solidFill>
                  <a:schemeClr val="accent6">
                    <a:lumMod val="40000"/>
                    <a:lumOff val="60000"/>
                  </a:schemeClr>
                </a:solidFill>
              </a:rPr>
              <a:t>non-alcoholic brand </a:t>
            </a:r>
            <a:r>
              <a:rPr lang="en-IN" sz="1400">
                <a:solidFill>
                  <a:schemeClr val="bg2">
                    <a:lumMod val="25000"/>
                  </a:schemeClr>
                </a:solidFill>
              </a:rPr>
              <a:t>in partnership with athletes like Mary </a:t>
            </a:r>
            <a:r>
              <a:rPr lang="en-IN" sz="1400" err="1">
                <a:solidFill>
                  <a:schemeClr val="bg2">
                    <a:lumMod val="25000"/>
                  </a:schemeClr>
                </a:solidFill>
              </a:rPr>
              <a:t>Kom</a:t>
            </a:r>
            <a:endParaRPr lang="en-IN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417" name="TextBox 59416">
            <a:extLst>
              <a:ext uri="{FF2B5EF4-FFF2-40B4-BE49-F238E27FC236}">
                <a16:creationId xmlns:a16="http://schemas.microsoft.com/office/drawing/2014/main" id="{F63BD3E5-731C-2B27-9B52-B1041EE2A78C}"/>
              </a:ext>
            </a:extLst>
          </p:cNvPr>
          <p:cNvSpPr txBox="1"/>
          <p:nvPr/>
        </p:nvSpPr>
        <p:spPr>
          <a:xfrm>
            <a:off x="8069858" y="1489359"/>
            <a:ext cx="2118811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2">
                    <a:lumMod val="25000"/>
                  </a:schemeClr>
                </a:solidFill>
              </a:rPr>
              <a:t>Meet the Net Zero Targets for </a:t>
            </a:r>
            <a:r>
              <a:rPr lang="en-IN" sz="1400" err="1">
                <a:solidFill>
                  <a:schemeClr val="bg2">
                    <a:lumMod val="25000"/>
                  </a:schemeClr>
                </a:solidFill>
              </a:rPr>
              <a:t>ABInBev</a:t>
            </a:r>
            <a:endParaRPr lang="en-IN" sz="14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419" name="Picture 59418">
            <a:extLst>
              <a:ext uri="{FF2B5EF4-FFF2-40B4-BE49-F238E27FC236}">
                <a16:creationId xmlns:a16="http://schemas.microsoft.com/office/drawing/2014/main" id="{2941F7B9-26DF-0055-36B1-5EE4E748BD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068" y="5054524"/>
            <a:ext cx="614493" cy="499264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89CB2-8FAD-5364-6030-D024DF44A5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6450" y="4182780"/>
            <a:ext cx="523516" cy="552371"/>
          </a:xfrm>
          <a:prstGeom prst="ellipse">
            <a:avLst/>
          </a:prstGeom>
        </p:spPr>
      </p:pic>
      <p:sp>
        <p:nvSpPr>
          <p:cNvPr id="59422" name="Oval 59421">
            <a:extLst>
              <a:ext uri="{FF2B5EF4-FFF2-40B4-BE49-F238E27FC236}">
                <a16:creationId xmlns:a16="http://schemas.microsoft.com/office/drawing/2014/main" id="{95A0371F-9453-8225-5080-8783AC5D948B}"/>
              </a:ext>
            </a:extLst>
          </p:cNvPr>
          <p:cNvSpPr/>
          <p:nvPr/>
        </p:nvSpPr>
        <p:spPr>
          <a:xfrm>
            <a:off x="5773503" y="3921056"/>
            <a:ext cx="338558" cy="370504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4173E-A09E-C28B-4CE4-07AE50746B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2676" y="2827760"/>
            <a:ext cx="512004" cy="467884"/>
          </a:xfrm>
          <a:prstGeom prst="ellipse">
            <a:avLst/>
          </a:prstGeom>
        </p:spPr>
      </p:pic>
      <p:sp>
        <p:nvSpPr>
          <p:cNvPr id="59424" name="Oval 59423">
            <a:extLst>
              <a:ext uri="{FF2B5EF4-FFF2-40B4-BE49-F238E27FC236}">
                <a16:creationId xmlns:a16="http://schemas.microsoft.com/office/drawing/2014/main" id="{5FC8D2A9-BAF9-FE60-D0A4-3930DB1B7AE0}"/>
              </a:ext>
            </a:extLst>
          </p:cNvPr>
          <p:cNvSpPr/>
          <p:nvPr/>
        </p:nvSpPr>
        <p:spPr>
          <a:xfrm>
            <a:off x="5773503" y="2614097"/>
            <a:ext cx="338558" cy="370504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</a:p>
        </p:txBody>
      </p:sp>
      <p:sp>
        <p:nvSpPr>
          <p:cNvPr id="59425" name="Oval 59424">
            <a:extLst>
              <a:ext uri="{FF2B5EF4-FFF2-40B4-BE49-F238E27FC236}">
                <a16:creationId xmlns:a16="http://schemas.microsoft.com/office/drawing/2014/main" id="{85A99D4D-D77C-8105-C9E7-015AA65FC0C0}"/>
              </a:ext>
            </a:extLst>
          </p:cNvPr>
          <p:cNvSpPr/>
          <p:nvPr/>
        </p:nvSpPr>
        <p:spPr>
          <a:xfrm>
            <a:off x="5773503" y="1522845"/>
            <a:ext cx="338558" cy="370504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8775C6-AD84-9972-7BA7-B82F7FCEE8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6633" y="4598201"/>
            <a:ext cx="521336" cy="481134"/>
          </a:xfrm>
          <a:prstGeom prst="ellipse">
            <a:avLst/>
          </a:prstGeom>
        </p:spPr>
      </p:pic>
      <p:sp>
        <p:nvSpPr>
          <p:cNvPr id="59426" name="Oval 59425">
            <a:extLst>
              <a:ext uri="{FF2B5EF4-FFF2-40B4-BE49-F238E27FC236}">
                <a16:creationId xmlns:a16="http://schemas.microsoft.com/office/drawing/2014/main" id="{B952D2D1-517A-9446-5012-B0394104C5B8}"/>
              </a:ext>
            </a:extLst>
          </p:cNvPr>
          <p:cNvSpPr/>
          <p:nvPr/>
        </p:nvSpPr>
        <p:spPr>
          <a:xfrm>
            <a:off x="10306634" y="3273772"/>
            <a:ext cx="338558" cy="370504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37853-FCEA-3C91-8052-6622527FC7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5340" y="1769492"/>
            <a:ext cx="423541" cy="373885"/>
          </a:xfrm>
          <a:prstGeom prst="ellipse">
            <a:avLst/>
          </a:prstGeom>
        </p:spPr>
      </p:pic>
      <p:sp>
        <p:nvSpPr>
          <p:cNvPr id="59427" name="Oval 59426">
            <a:extLst>
              <a:ext uri="{FF2B5EF4-FFF2-40B4-BE49-F238E27FC236}">
                <a16:creationId xmlns:a16="http://schemas.microsoft.com/office/drawing/2014/main" id="{1BDFD067-218E-0006-E0C9-08CDB5190159}"/>
              </a:ext>
            </a:extLst>
          </p:cNvPr>
          <p:cNvSpPr/>
          <p:nvPr/>
        </p:nvSpPr>
        <p:spPr>
          <a:xfrm>
            <a:off x="7907908" y="1209229"/>
            <a:ext cx="338558" cy="370504"/>
          </a:xfrm>
          <a:prstGeom prst="ellipse">
            <a:avLst/>
          </a:prstGeom>
          <a:solidFill>
            <a:srgbClr val="0101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586AA-6F28-39D4-34B2-6A46171CB577}"/>
              </a:ext>
            </a:extLst>
          </p:cNvPr>
          <p:cNvSpPr txBox="1"/>
          <p:nvPr/>
        </p:nvSpPr>
        <p:spPr>
          <a:xfrm>
            <a:off x="9101573" y="6384187"/>
            <a:ext cx="301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/>
              <a:t>The journey continues…</a:t>
            </a:r>
          </a:p>
        </p:txBody>
      </p:sp>
    </p:spTree>
    <p:extLst>
      <p:ext uri="{BB962C8B-B14F-4D97-AF65-F5344CB8AC3E}">
        <p14:creationId xmlns:p14="http://schemas.microsoft.com/office/powerpoint/2010/main" val="576441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36592e303e5e2802de2ff300e969a0c [Read-Only]" id="{0C0C359A-4F3B-4962-9A5E-1430C09BC280}" vid="{77F737C7-B040-445C-BCB4-06DC4B53F3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5B0D912215A4EBF5684AC0A5549A0" ma:contentTypeVersion="8" ma:contentTypeDescription="Create a new document." ma:contentTypeScope="" ma:versionID="69f9ae21fd1300ba35d01593ec6a9c04">
  <xsd:schema xmlns:xsd="http://www.w3.org/2001/XMLSchema" xmlns:xs="http://www.w3.org/2001/XMLSchema" xmlns:p="http://schemas.microsoft.com/office/2006/metadata/properties" xmlns:ns2="d435262a-6827-4f46-b423-5b1051f236b7" targetNamespace="http://schemas.microsoft.com/office/2006/metadata/properties" ma:root="true" ma:fieldsID="1fe125659df53670ad43dfbbde503233" ns2:_="">
    <xsd:import namespace="d435262a-6827-4f46-b423-5b1051f23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35262a-6827-4f46-b423-5b1051f236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0DDCB9-CA82-4FA5-BDCA-D19AEB3FBB87}">
  <ds:schemaRefs>
    <ds:schemaRef ds:uri="d435262a-6827-4f46-b423-5b1051f236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4A13EA-FFC4-4338-B9B9-BA319D5CAE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888AD1-B693-4F4D-9BBA-442CE1A592B7}">
  <ds:schemaRefs>
    <ds:schemaRef ds:uri="d435262a-6827-4f46-b423-5b1051f236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</TotalTime>
  <Words>2001</Words>
  <Application>Microsoft Office PowerPoint</Application>
  <PresentationFormat>Widescreen</PresentationFormat>
  <Paragraphs>354</Paragraphs>
  <Slides>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Microsoft GothicNeo</vt:lpstr>
      <vt:lpstr>Arial</vt:lpstr>
      <vt:lpstr>Baguet Script</vt:lpstr>
      <vt:lpstr>Calibri</vt:lpstr>
      <vt:lpstr>Comfortaa Medium</vt:lpstr>
      <vt:lpstr>Copperplate Gothic Light</vt:lpstr>
      <vt:lpstr>Söhne</vt:lpstr>
      <vt:lpstr>System Font Regular</vt:lpstr>
      <vt:lpstr>Times New Roman</vt:lpstr>
      <vt:lpstr>Wingdings</vt:lpstr>
      <vt:lpstr>Anheuser-Busch Custom Template</vt:lpstr>
      <vt:lpstr>think-cell Slide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 Balwada</dc:creator>
  <cp:lastModifiedBy>Debosree</cp:lastModifiedBy>
  <cp:revision>2</cp:revision>
  <dcterms:created xsi:type="dcterms:W3CDTF">2023-08-04T16:03:13Z</dcterms:created>
  <dcterms:modified xsi:type="dcterms:W3CDTF">2023-08-17T20:24:42Z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0x010100E0F5B0D912215A4EBF5684AC0A5549A0</vt:lpwstr>
  </property>
  <property fmtid="{D5CDD505-2E9C-101B-9397-08002B2CF9AE}" pid="3" name="TitusGUID">
    <vt:lpwstr>8f2bd530-7fdc-445c-84d3-38c89bfc175d</vt:lpwstr>
  </property>
  <property fmtid="{D5CDD505-2E9C-101B-9397-08002B2CF9AE}" pid="4" name="ABClassification">
    <vt:lpwstr>InternalUseOnly</vt:lpwstr>
  </property>
</Properties>
</file>